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2"/>
  </p:notesMasterIdLst>
  <p:sldIdLst>
    <p:sldId id="256" r:id="rId2"/>
    <p:sldId id="257" r:id="rId3"/>
    <p:sldId id="293" r:id="rId4"/>
    <p:sldId id="258" r:id="rId5"/>
    <p:sldId id="294" r:id="rId6"/>
    <p:sldId id="297" r:id="rId7"/>
    <p:sldId id="298" r:id="rId8"/>
    <p:sldId id="304" r:id="rId9"/>
    <p:sldId id="300" r:id="rId10"/>
    <p:sldId id="265" r:id="rId11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460" userDrawn="1">
          <p15:clr>
            <a:srgbClr val="A4A3A4"/>
          </p15:clr>
        </p15:guide>
        <p15:guide id="4" orient="horz" pos="2696" userDrawn="1">
          <p15:clr>
            <a:srgbClr val="A4A3A4"/>
          </p15:clr>
        </p15:guide>
        <p15:guide id="5" pos="612" userDrawn="1">
          <p15:clr>
            <a:srgbClr val="A4A3A4"/>
          </p15:clr>
        </p15:guide>
        <p15:guide id="6" pos="6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E3B525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2" autoAdjust="0"/>
  </p:normalViewPr>
  <p:slideViewPr>
    <p:cSldViewPr>
      <p:cViewPr varScale="1">
        <p:scale>
          <a:sx n="56" d="100"/>
          <a:sy n="56" d="100"/>
        </p:scale>
        <p:origin x="514" y="43"/>
      </p:cViewPr>
      <p:guideLst>
        <p:guide orient="horz" pos="344"/>
        <p:guide pos="11460"/>
        <p:guide orient="horz" pos="2696"/>
        <p:guide pos="612"/>
        <p:guide pos="60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05.03.2021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online.lifeliqe.com/app/scene/p_clov_virus_hiv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NUL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17/06/relationships/model3d" Target="../media/model3d2.glb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nline.lifeliqe.com/app/scene/p_clov_virus_hiv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4051300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10">
                <a:solidFill>
                  <a:srgbClr val="FFFFFF"/>
                </a:solidFill>
                <a:cs typeface="Source Sans Pro Light"/>
              </a:rPr>
              <a:t>Duration: 95</a:t>
            </a:r>
            <a:r>
              <a:rPr lang="en-US" sz="3200" spc="-5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3200">
                <a:solidFill>
                  <a:srgbClr val="FFFFFF"/>
                </a:solidFill>
                <a:cs typeface="Source Sans Pro Light"/>
              </a:rPr>
              <a:t>min</a:t>
            </a:r>
            <a:endParaRPr lang="en-US" sz="320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89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en-US" sz="3200" spc="-10">
                <a:solidFill>
                  <a:srgbClr val="FFFFFF"/>
                </a:solidFill>
                <a:cs typeface="Source Sans Pro Light"/>
              </a:rPr>
              <a:t>Middle </a:t>
            </a:r>
            <a:r>
              <a:rPr lang="en-US" sz="3200">
                <a:solidFill>
                  <a:srgbClr val="FFFFFF"/>
                </a:solidFill>
                <a:cs typeface="Source Sans Pro Light"/>
              </a:rPr>
              <a:t>School</a:t>
            </a:r>
            <a:endParaRPr lang="en-US" sz="320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195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lang="en-US" sz="3200" spc="-5">
                <a:solidFill>
                  <a:srgbClr val="FFFFFF"/>
                </a:solidFill>
                <a:cs typeface="Source Sans Pro Light"/>
              </a:rPr>
              <a:t>Grade: 6 - 8</a:t>
            </a:r>
            <a:endParaRPr lang="en-US" sz="320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15">
                <a:solidFill>
                  <a:srgbClr val="FFFFFF"/>
                </a:solidFill>
                <a:cs typeface="Source Sans Pro Light"/>
              </a:rPr>
              <a:t>CCSS,</a:t>
            </a:r>
            <a:r>
              <a:rPr lang="en-US" sz="3200" spc="-5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3200" spc="5">
                <a:solidFill>
                  <a:srgbClr val="FFFFFF"/>
                </a:solidFill>
                <a:cs typeface="Source Sans Pro Light"/>
              </a:rPr>
              <a:t>NGSS</a:t>
            </a:r>
            <a:endParaRPr lang="en-US" sz="3200">
              <a:cs typeface="Source Sans Pr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1156" y="4093165"/>
            <a:ext cx="9677400" cy="110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 algn="ctr">
              <a:lnSpc>
                <a:spcPct val="102400"/>
              </a:lnSpc>
            </a:pPr>
            <a:r>
              <a:rPr lang="en-US" sz="7200">
                <a:solidFill>
                  <a:schemeClr val="accent1"/>
                </a:solidFill>
                <a:cs typeface="Source Sans Pro"/>
              </a:rPr>
              <a:t>What is a virus?</a:t>
            </a:r>
          </a:p>
        </p:txBody>
      </p:sp>
      <p:sp>
        <p:nvSpPr>
          <p:cNvPr id="19" name="object 19"/>
          <p:cNvSpPr/>
          <p:nvPr/>
        </p:nvSpPr>
        <p:spPr>
          <a:xfrm flipV="1">
            <a:off x="513556" y="4889497"/>
            <a:ext cx="9601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1255670" y="5175523"/>
            <a:ext cx="78883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5">
                <a:solidFill>
                  <a:srgbClr val="00A0EF"/>
                </a:solidFill>
                <a:cs typeface="Source Sans Pro Light"/>
              </a:rPr>
              <a:t>Life Science, Human</a:t>
            </a:r>
            <a:r>
              <a:rPr lang="en-US" sz="4800" spc="-20">
                <a:solidFill>
                  <a:srgbClr val="00A0EF"/>
                </a:solidFill>
                <a:cs typeface="Source Sans Pro Light"/>
              </a:rPr>
              <a:t> </a:t>
            </a:r>
            <a:r>
              <a:rPr lang="en-US" sz="4800" spc="5">
                <a:solidFill>
                  <a:srgbClr val="00A0EF"/>
                </a:solidFill>
                <a:cs typeface="Source Sans Pro Light"/>
              </a:rPr>
              <a:t>Biology</a:t>
            </a:r>
            <a:endParaRPr lang="en-US" sz="4800">
              <a:cs typeface="Source Sans Pr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6CA5EA-8906-472F-B33D-C56FC0D2F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56" y="9942546"/>
            <a:ext cx="2514600" cy="942725"/>
          </a:xfrm>
          <a:prstGeom prst="rect">
            <a:avLst/>
          </a:prstGeom>
        </p:spPr>
      </p:pic>
      <p:sp>
        <p:nvSpPr>
          <p:cNvPr id="17" name="object 21">
            <a:hlinkClick r:id="rId5"/>
            <a:extLst>
              <a:ext uri="{FF2B5EF4-FFF2-40B4-BE49-F238E27FC236}">
                <a16:creationId xmlns:a16="http://schemas.microsoft.com/office/drawing/2014/main" id="{6630419D-D18C-4282-9367-67083DE7D733}"/>
              </a:ext>
            </a:extLst>
          </p:cNvPr>
          <p:cNvSpPr/>
          <p:nvPr/>
        </p:nvSpPr>
        <p:spPr>
          <a:xfrm>
            <a:off x="10800556" y="2984500"/>
            <a:ext cx="6005067" cy="6368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2260F6-849B-44D8-B5AF-BAF75AF6F24A}"/>
              </a:ext>
            </a:extLst>
          </p:cNvPr>
          <p:cNvSpPr/>
          <p:nvPr/>
        </p:nvSpPr>
        <p:spPr>
          <a:xfrm>
            <a:off x="12671791" y="9200634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Click to open in Lifeliqe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EB4FCE-A94B-42A0-A443-3E823242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6" y="-15767"/>
            <a:ext cx="19038519" cy="10709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Calibri"/>
                <a:cs typeface="Calibri"/>
              </a:rPr>
              <a:t>Thanks for using Lifeliqe's lesson plan!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libri"/>
                <a:cs typeface="Calibri"/>
              </a:rPr>
              <a:t>Excite your students in learning science with 1,000+ more 3D models and lesson plans at </a:t>
            </a:r>
            <a:r>
              <a:rPr lang="en-US" sz="2800" b="1">
                <a:solidFill>
                  <a:schemeClr val="bg1"/>
                </a:solidFill>
                <a:latin typeface="Calibri"/>
                <a:cs typeface="Calibri"/>
                <a:hlinkClick r:id="rId3" invalidUrl="http://"/>
              </a:rPr>
              <a:t>online.lifeliqe.com</a:t>
            </a:r>
            <a:br>
              <a:rPr lang="en-US" sz="2800" b="1">
                <a:solidFill>
                  <a:schemeClr val="bg1"/>
                </a:solidFill>
                <a:latin typeface="Calibri"/>
                <a:cs typeface="Calibri"/>
                <a:hlinkClick r:id="rId4" invalidUrl="http://"/>
              </a:rPr>
            </a:br>
            <a:endParaRPr lang="en-US" sz="280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-5059" y="3818171"/>
            <a:ext cx="4800599" cy="82800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1550" y="1689100"/>
            <a:ext cx="17220406" cy="139012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pc="-5">
                <a:cs typeface="Source Sans Pro Light"/>
              </a:rPr>
              <a:t>Nobody's quite sure </a:t>
            </a:r>
            <a:r>
              <a:rPr lang="en-US">
                <a:cs typeface="Source Sans Pro Light"/>
              </a:rPr>
              <a:t>if we </a:t>
            </a:r>
            <a:r>
              <a:rPr lang="en-US" spc="-10">
                <a:cs typeface="Source Sans Pro Light"/>
              </a:rPr>
              <a:t>can </a:t>
            </a:r>
            <a:r>
              <a:rPr lang="en-US" spc="-5">
                <a:cs typeface="Source Sans Pro Light"/>
              </a:rPr>
              <a:t>label </a:t>
            </a:r>
            <a:r>
              <a:rPr lang="en-US">
                <a:cs typeface="Source Sans Pro Light"/>
              </a:rPr>
              <a:t>viruses </a:t>
            </a:r>
            <a:r>
              <a:rPr lang="en-US" spc="-5">
                <a:cs typeface="Source Sans Pro Light"/>
              </a:rPr>
              <a:t>as </a:t>
            </a:r>
            <a:r>
              <a:rPr lang="en-US" spc="-20">
                <a:cs typeface="Source Sans Pro Light"/>
              </a:rPr>
              <a:t>“living”. </a:t>
            </a:r>
            <a:r>
              <a:rPr lang="en-US" spc="-5">
                <a:cs typeface="Source Sans Pro Light"/>
              </a:rPr>
              <a:t>Many scientists struggle </a:t>
            </a:r>
            <a:r>
              <a:rPr lang="en-US">
                <a:cs typeface="Source Sans Pro Light"/>
              </a:rPr>
              <a:t>with this  </a:t>
            </a:r>
            <a:r>
              <a:rPr lang="en-US" spc="-5">
                <a:cs typeface="Source Sans Pro Light"/>
              </a:rPr>
              <a:t>question. What </a:t>
            </a:r>
            <a:r>
              <a:rPr lang="en-US">
                <a:cs typeface="Source Sans Pro Light"/>
              </a:rPr>
              <a:t>we do know is </a:t>
            </a:r>
            <a:r>
              <a:rPr lang="en-US" spc="-10">
                <a:cs typeface="Source Sans Pro Light"/>
              </a:rPr>
              <a:t>that </a:t>
            </a:r>
            <a:r>
              <a:rPr lang="en-US">
                <a:cs typeface="Source Sans Pro Light"/>
              </a:rPr>
              <a:t>they </a:t>
            </a:r>
            <a:r>
              <a:rPr lang="en-US" spc="-10">
                <a:cs typeface="Source Sans Pro Light"/>
              </a:rPr>
              <a:t>are </a:t>
            </a:r>
            <a:r>
              <a:rPr lang="en-US" spc="-5">
                <a:cs typeface="Source Sans Pro Light"/>
              </a:rPr>
              <a:t>small, smaller than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single </a:t>
            </a:r>
            <a:r>
              <a:rPr lang="en-US" spc="-5">
                <a:cs typeface="Source Sans Pro Light"/>
              </a:rPr>
              <a:t>cell. </a:t>
            </a:r>
            <a:r>
              <a:rPr lang="en-US">
                <a:cs typeface="Source Sans Pro Light"/>
              </a:rPr>
              <a:t>They </a:t>
            </a:r>
            <a:r>
              <a:rPr lang="en-US" spc="-10">
                <a:cs typeface="Source Sans Pro Light"/>
              </a:rPr>
              <a:t>can </a:t>
            </a:r>
            <a:r>
              <a:rPr lang="en-US" spc="-5">
                <a:cs typeface="Source Sans Pro Light"/>
              </a:rPr>
              <a:t>be  </a:t>
            </a:r>
            <a:r>
              <a:rPr lang="en-US">
                <a:cs typeface="Source Sans Pro Light"/>
              </a:rPr>
              <a:t>defined </a:t>
            </a:r>
            <a:r>
              <a:rPr lang="en-US" spc="-5">
                <a:cs typeface="Source Sans Pro Light"/>
              </a:rPr>
              <a:t>as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collection </a:t>
            </a:r>
            <a:r>
              <a:rPr lang="en-US">
                <a:cs typeface="Source Sans Pro Light"/>
              </a:rPr>
              <a:t>of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few </a:t>
            </a:r>
            <a:r>
              <a:rPr lang="en-US">
                <a:cs typeface="Source Sans Pro Light"/>
              </a:rPr>
              <a:t>molecules of </a:t>
            </a:r>
            <a:r>
              <a:rPr lang="en-US" spc="-5">
                <a:cs typeface="Source Sans Pro Light"/>
              </a:rPr>
              <a:t>genetic </a:t>
            </a:r>
            <a:r>
              <a:rPr lang="en-US" spc="-10">
                <a:cs typeface="Source Sans Pro Light"/>
              </a:rPr>
              <a:t>material, </a:t>
            </a:r>
            <a:r>
              <a:rPr lang="en-US">
                <a:cs typeface="Source Sans Pro Light"/>
              </a:rPr>
              <a:t>nucleic </a:t>
            </a:r>
            <a:r>
              <a:rPr lang="en-US" spc="-5">
                <a:cs typeface="Source Sans Pro Light"/>
              </a:rPr>
              <a:t>acid </a:t>
            </a:r>
            <a:r>
              <a:rPr lang="en-US" spc="-10">
                <a:cs typeface="Source Sans Pro Light"/>
              </a:rPr>
              <a:t>covered </a:t>
            </a:r>
            <a:r>
              <a:rPr lang="en-US" spc="-5">
                <a:cs typeface="Source Sans Pro Light"/>
              </a:rPr>
              <a:t>by </a:t>
            </a:r>
            <a:r>
              <a:rPr lang="en-US" spc="-10">
                <a:cs typeface="Source Sans Pro Light"/>
              </a:rPr>
              <a:t>a  </a:t>
            </a:r>
            <a:r>
              <a:rPr lang="en-US" spc="-5">
                <a:cs typeface="Source Sans Pro Light"/>
              </a:rPr>
              <a:t>layer </a:t>
            </a:r>
            <a:r>
              <a:rPr lang="en-US">
                <a:cs typeface="Source Sans Pro Light"/>
              </a:rPr>
              <a:t>of </a:t>
            </a:r>
            <a:r>
              <a:rPr lang="en-US" spc="-10">
                <a:cs typeface="Source Sans Pro Light"/>
              </a:rPr>
              <a:t>protein </a:t>
            </a:r>
            <a:r>
              <a:rPr lang="en-US" spc="-5">
                <a:cs typeface="Source Sans Pro Light"/>
              </a:rPr>
              <a:t>mass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shelter </a:t>
            </a:r>
            <a:r>
              <a:rPr lang="en-US">
                <a:cs typeface="Source Sans Pro Light"/>
              </a:rPr>
              <a:t>themselves. They </a:t>
            </a:r>
            <a:r>
              <a:rPr lang="en-US" spc="-10">
                <a:cs typeface="Source Sans Pro Light"/>
              </a:rPr>
              <a:t>cannot </a:t>
            </a:r>
            <a:r>
              <a:rPr lang="en-US" spc="5">
                <a:cs typeface="Source Sans Pro Light"/>
              </a:rPr>
              <a:t>survive </a:t>
            </a:r>
            <a:r>
              <a:rPr lang="en-US" spc="-5">
                <a:cs typeface="Source Sans Pro Light"/>
              </a:rPr>
              <a:t>for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long </a:t>
            </a:r>
            <a:r>
              <a:rPr lang="en-US" spc="-5">
                <a:cs typeface="Source Sans Pro Light"/>
              </a:rPr>
              <a:t>by </a:t>
            </a:r>
            <a:r>
              <a:rPr lang="en-US">
                <a:cs typeface="Source Sans Pro Light"/>
              </a:rPr>
              <a:t>themselves,  </a:t>
            </a:r>
            <a:r>
              <a:rPr lang="en-US" spc="-5">
                <a:cs typeface="Source Sans Pro Light"/>
              </a:rPr>
              <a:t>therefore </a:t>
            </a:r>
            <a:r>
              <a:rPr lang="en-US">
                <a:cs typeface="Source Sans Pro Light"/>
              </a:rPr>
              <a:t>they need </a:t>
            </a:r>
            <a:r>
              <a:rPr lang="en-US" spc="-10">
                <a:cs typeface="Source Sans Pro Light"/>
              </a:rPr>
              <a:t>a host </a:t>
            </a:r>
            <a:r>
              <a:rPr lang="en-US">
                <a:cs typeface="Source Sans Pro Light"/>
              </a:rPr>
              <a:t>on whom they </a:t>
            </a:r>
            <a:r>
              <a:rPr lang="en-US" spc="-10">
                <a:cs typeface="Source Sans Pro Light"/>
              </a:rPr>
              <a:t>can </a:t>
            </a:r>
            <a:r>
              <a:rPr lang="en-US" spc="-25">
                <a:cs typeface="Source Sans Pro Light"/>
              </a:rPr>
              <a:t>“parasite”. </a:t>
            </a:r>
            <a:r>
              <a:rPr lang="en-US" spc="-5">
                <a:cs typeface="Source Sans Pro Light"/>
              </a:rPr>
              <a:t>However, </a:t>
            </a:r>
            <a:r>
              <a:rPr lang="en-US">
                <a:cs typeface="Source Sans Pro Light"/>
              </a:rPr>
              <a:t>this </a:t>
            </a:r>
            <a:r>
              <a:rPr lang="en-US" spc="-10">
                <a:cs typeface="Source Sans Pro Light"/>
              </a:rPr>
              <a:t>coexistence </a:t>
            </a:r>
            <a:r>
              <a:rPr lang="en-US">
                <a:cs typeface="Source Sans Pro Light"/>
              </a:rPr>
              <a:t>is only  </a:t>
            </a:r>
            <a:r>
              <a:rPr lang="en-US" spc="-5">
                <a:cs typeface="Source Sans Pro Light"/>
              </a:rPr>
              <a:t>beneficial for </a:t>
            </a:r>
            <a:r>
              <a:rPr lang="en-US">
                <a:cs typeface="Source Sans Pro Light"/>
              </a:rPr>
              <a:t>the virus, </a:t>
            </a:r>
            <a:r>
              <a:rPr lang="en-US" spc="-5">
                <a:cs typeface="Source Sans Pro Light"/>
              </a:rPr>
              <a:t>as </a:t>
            </a:r>
            <a:r>
              <a:rPr lang="en-US">
                <a:cs typeface="Source Sans Pro Light"/>
              </a:rPr>
              <a:t>it </a:t>
            </a:r>
            <a:r>
              <a:rPr lang="en-US" spc="-15">
                <a:cs typeface="Source Sans Pro Light"/>
              </a:rPr>
              <a:t>takes </a:t>
            </a:r>
            <a:r>
              <a:rPr lang="en-US">
                <a:cs typeface="Source Sans Pro Light"/>
              </a:rPr>
              <a:t>over </a:t>
            </a:r>
            <a:r>
              <a:rPr lang="en-US" spc="-5">
                <a:cs typeface="Source Sans Pro Light"/>
              </a:rPr>
              <a:t>its </a:t>
            </a:r>
            <a:r>
              <a:rPr lang="en-US" spc="-10">
                <a:cs typeface="Source Sans Pro Light"/>
              </a:rPr>
              <a:t>host </a:t>
            </a:r>
            <a:r>
              <a:rPr lang="en-US" spc="-5">
                <a:cs typeface="Source Sans Pro Light"/>
              </a:rPr>
              <a:t>and </a:t>
            </a:r>
            <a:r>
              <a:rPr lang="en-US" spc="-10">
                <a:cs typeface="Source Sans Pro Light"/>
              </a:rPr>
              <a:t>forces </a:t>
            </a:r>
            <a:r>
              <a:rPr lang="en-US">
                <a:cs typeface="Source Sans Pro Light"/>
              </a:rPr>
              <a:t>him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do his </a:t>
            </a:r>
            <a:r>
              <a:rPr lang="en-US" spc="-5">
                <a:cs typeface="Source Sans Pro Light"/>
              </a:rPr>
              <a:t>bidding by  </a:t>
            </a:r>
            <a:r>
              <a:rPr lang="en-US">
                <a:cs typeface="Source Sans Pro Light"/>
              </a:rPr>
              <a:t>overwriting </a:t>
            </a:r>
            <a:r>
              <a:rPr lang="en-US" spc="-5">
                <a:cs typeface="Source Sans Pro Light"/>
              </a:rPr>
              <a:t>its genetic </a:t>
            </a:r>
            <a:r>
              <a:rPr lang="en-US" spc="-10">
                <a:cs typeface="Source Sans Pro Light"/>
              </a:rPr>
              <a:t>material </a:t>
            </a:r>
            <a:r>
              <a:rPr lang="en-US">
                <a:cs typeface="Source Sans Pro Light"/>
              </a:rPr>
              <a:t>with </a:t>
            </a:r>
            <a:r>
              <a:rPr lang="en-US" spc="-5">
                <a:cs typeface="Source Sans Pro Light"/>
              </a:rPr>
              <a:t>its </a:t>
            </a:r>
            <a:r>
              <a:rPr lang="en-US">
                <a:cs typeface="Source Sans Pro Light"/>
              </a:rPr>
              <a:t>own. Cells </a:t>
            </a:r>
            <a:r>
              <a:rPr lang="en-US" spc="-5">
                <a:cs typeface="Source Sans Pro Light"/>
              </a:rPr>
              <a:t>become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“manufactory” and </a:t>
            </a:r>
            <a:r>
              <a:rPr lang="en-US" spc="-15">
                <a:cs typeface="Source Sans Pro Light"/>
              </a:rPr>
              <a:t>creates  </a:t>
            </a:r>
            <a:r>
              <a:rPr lang="en-US" spc="-5">
                <a:cs typeface="Source Sans Pro Light"/>
              </a:rPr>
              <a:t>many copies </a:t>
            </a:r>
            <a:r>
              <a:rPr lang="en-US">
                <a:cs typeface="Source Sans Pro Light"/>
              </a:rPr>
              <a:t>of the </a:t>
            </a:r>
            <a:r>
              <a:rPr lang="en-US" spc="-5">
                <a:cs typeface="Source Sans Pro Light"/>
              </a:rPr>
              <a:t>original </a:t>
            </a:r>
            <a:r>
              <a:rPr lang="en-US">
                <a:cs typeface="Source Sans Pro Light"/>
              </a:rPr>
              <a:t>virus, which then </a:t>
            </a:r>
            <a:r>
              <a:rPr lang="en-US" spc="-5">
                <a:cs typeface="Source Sans Pro Light"/>
              </a:rPr>
              <a:t>inflict other </a:t>
            </a:r>
            <a:r>
              <a:rPr lang="en-US">
                <a:cs typeface="Source Sans Pro Light"/>
              </a:rPr>
              <a:t>ones </a:t>
            </a:r>
            <a:r>
              <a:rPr lang="en-US" spc="-5">
                <a:cs typeface="Source Sans Pro Light"/>
              </a:rPr>
              <a:t>and continue </a:t>
            </a:r>
            <a:r>
              <a:rPr lang="en-US">
                <a:cs typeface="Source Sans Pro Light"/>
              </a:rPr>
              <a:t>until the  immune </a:t>
            </a:r>
            <a:r>
              <a:rPr lang="en-US" spc="-10">
                <a:cs typeface="Source Sans Pro Light"/>
              </a:rPr>
              <a:t>system </a:t>
            </a:r>
            <a:r>
              <a:rPr lang="en-US">
                <a:cs typeface="Source Sans Pro Light"/>
              </a:rPr>
              <a:t>or drugs slows them down or </a:t>
            </a:r>
            <a:r>
              <a:rPr lang="en-US" spc="-10">
                <a:cs typeface="Source Sans Pro Light"/>
              </a:rPr>
              <a:t>stops</a:t>
            </a:r>
            <a:r>
              <a:rPr lang="en-US">
                <a:cs typeface="Source Sans Pro Light"/>
              </a:rPr>
              <a:t> them.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71550" y="4932278"/>
            <a:ext cx="1691560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>
                <a:cs typeface="Source Sans Pro Light"/>
              </a:rPr>
              <a:t>Find out </a:t>
            </a:r>
            <a:r>
              <a:rPr lang="en-US" spc="-10">
                <a:cs typeface="Source Sans Pro Light"/>
              </a:rPr>
              <a:t>what a </a:t>
            </a:r>
            <a:r>
              <a:rPr lang="en-US">
                <a:cs typeface="Source Sans Pro Light"/>
              </a:rPr>
              <a:t>virus</a:t>
            </a:r>
            <a:r>
              <a:rPr lang="en-US" spc="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is.</a:t>
            </a:r>
          </a:p>
          <a:p>
            <a:pPr marL="12700" marR="5080">
              <a:lnSpc>
                <a:spcPct val="100000"/>
              </a:lnSpc>
            </a:pPr>
            <a:r>
              <a:rPr lang="en-US" spc="-10">
                <a:cs typeface="Source Sans Pro Light"/>
              </a:rPr>
              <a:t>Compare </a:t>
            </a:r>
            <a:r>
              <a:rPr lang="en-US">
                <a:cs typeface="Source Sans Pro Light"/>
              </a:rPr>
              <a:t>the </a:t>
            </a:r>
            <a:r>
              <a:rPr lang="en-US" spc="-10">
                <a:cs typeface="Source Sans Pro Light"/>
              </a:rPr>
              <a:t>structure </a:t>
            </a:r>
            <a:r>
              <a:rPr lang="en-US">
                <a:cs typeface="Source Sans Pro Light"/>
              </a:rPr>
              <a:t>of </a:t>
            </a:r>
            <a:r>
              <a:rPr lang="en-US" spc="-10">
                <a:cs typeface="Source Sans Pro Light"/>
              </a:rPr>
              <a:t>a bacteria </a:t>
            </a:r>
            <a:r>
              <a:rPr lang="en-US" spc="-5">
                <a:cs typeface="Source Sans Pro Light"/>
              </a:rPr>
              <a:t>and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virus, find out the </a:t>
            </a:r>
            <a:r>
              <a:rPr lang="en-US" spc="-5">
                <a:cs typeface="Source Sans Pro Light"/>
              </a:rPr>
              <a:t>differences and similarities.  </a:t>
            </a:r>
            <a:r>
              <a:rPr lang="en-US">
                <a:cs typeface="Source Sans Pro Light"/>
              </a:rPr>
              <a:t>Define the </a:t>
            </a:r>
            <a:r>
              <a:rPr lang="en-US" spc="-10">
                <a:cs typeface="Source Sans Pro Light"/>
              </a:rPr>
              <a:t>process </a:t>
            </a:r>
            <a:r>
              <a:rPr lang="en-US">
                <a:cs typeface="Source Sans Pro Light"/>
              </a:rPr>
              <a:t>of the virus </a:t>
            </a:r>
            <a:r>
              <a:rPr lang="en-US" spc="-5">
                <a:cs typeface="Source Sans Pro Light"/>
              </a:rPr>
              <a:t>infecting </a:t>
            </a:r>
            <a:r>
              <a:rPr lang="en-US">
                <a:cs typeface="Source Sans Pro Light"/>
              </a:rPr>
              <a:t>the living</a:t>
            </a:r>
            <a:r>
              <a:rPr lang="en-US" spc="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cell.</a:t>
            </a:r>
            <a:endParaRPr lang="en-US">
              <a:cs typeface="Source Sans Pr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0756" y="7496695"/>
            <a:ext cx="17164052" cy="2821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i="1">
                <a:cs typeface="Source Sans Pro Light"/>
              </a:rPr>
              <a:t>HIV virus, </a:t>
            </a:r>
            <a:r>
              <a:rPr lang="en-US" i="1" spc="-5">
                <a:cs typeface="Source Sans Pro Light"/>
              </a:rPr>
              <a:t>Influenza, Bacteria,</a:t>
            </a:r>
            <a:r>
              <a:rPr lang="en-US" i="1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Infection</a:t>
            </a:r>
            <a:endParaRPr lang="en-US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956" y="3986966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lang="en-US" sz="2800" spc="-3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objectives</a:t>
            </a:r>
            <a:endParaRPr lang="en-US" sz="2800">
              <a:cs typeface="Source Sans Pro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743BB0-F760-4639-92C9-9D37D1405502}"/>
              </a:ext>
            </a:extLst>
          </p:cNvPr>
          <p:cNvGrpSpPr/>
          <p:nvPr/>
        </p:nvGrpSpPr>
        <p:grpSpPr>
          <a:xfrm>
            <a:off x="0" y="6337300"/>
            <a:ext cx="3256756" cy="828000"/>
            <a:chOff x="0" y="4134484"/>
            <a:chExt cx="3256756" cy="828000"/>
          </a:xfrm>
        </p:grpSpPr>
        <p:sp>
          <p:nvSpPr>
            <p:cNvPr id="23" name="object 23"/>
            <p:cNvSpPr/>
            <p:nvPr/>
          </p:nvSpPr>
          <p:spPr>
            <a:xfrm>
              <a:off x="0" y="4134484"/>
              <a:ext cx="3256756" cy="828000"/>
            </a:xfrm>
            <a:custGeom>
              <a:avLst/>
              <a:gdLst/>
              <a:ahLst/>
              <a:cxnLst/>
              <a:rect l="l" t="t" r="r" b="b"/>
              <a:pathLst>
                <a:path w="1909445" h="437514">
                  <a:moveTo>
                    <a:pt x="1690241" y="0"/>
                  </a:moveTo>
                  <a:lnTo>
                    <a:pt x="0" y="0"/>
                  </a:lnTo>
                  <a:lnTo>
                    <a:pt x="0" y="437154"/>
                  </a:lnTo>
                  <a:lnTo>
                    <a:pt x="1690241" y="437154"/>
                  </a:lnTo>
                  <a:lnTo>
                    <a:pt x="1740359" y="431381"/>
                  </a:lnTo>
                  <a:lnTo>
                    <a:pt x="1786366" y="414937"/>
                  </a:lnTo>
                  <a:lnTo>
                    <a:pt x="1826950" y="389135"/>
                  </a:lnTo>
                  <a:lnTo>
                    <a:pt x="1860800" y="355285"/>
                  </a:lnTo>
                  <a:lnTo>
                    <a:pt x="1886602" y="314701"/>
                  </a:lnTo>
                  <a:lnTo>
                    <a:pt x="1903046" y="268694"/>
                  </a:lnTo>
                  <a:lnTo>
                    <a:pt x="1908818" y="218577"/>
                  </a:lnTo>
                  <a:lnTo>
                    <a:pt x="1903046" y="168459"/>
                  </a:lnTo>
                  <a:lnTo>
                    <a:pt x="1886602" y="122452"/>
                  </a:lnTo>
                  <a:lnTo>
                    <a:pt x="1860800" y="81868"/>
                  </a:lnTo>
                  <a:lnTo>
                    <a:pt x="1826950" y="48018"/>
                  </a:lnTo>
                  <a:lnTo>
                    <a:pt x="1786366" y="22216"/>
                  </a:lnTo>
                  <a:lnTo>
                    <a:pt x="1740359" y="5772"/>
                  </a:lnTo>
                  <a:lnTo>
                    <a:pt x="1690241" y="0"/>
                  </a:lnTo>
                  <a:close/>
                </a:path>
              </a:pathLst>
            </a:custGeom>
            <a:solidFill>
              <a:srgbClr val="FFA001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65956" y="4273127"/>
              <a:ext cx="247800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2800" spc="5">
                  <a:solidFill>
                    <a:srgbClr val="FFFFFF"/>
                  </a:solidFill>
                  <a:cs typeface="Source Sans Pro Light"/>
                </a:rPr>
                <a:t>K</a:t>
              </a:r>
              <a:r>
                <a:rPr lang="en-US" sz="2800" spc="25">
                  <a:solidFill>
                    <a:srgbClr val="FFFFFF"/>
                  </a:solidFill>
                  <a:cs typeface="Source Sans Pro Light"/>
                </a:rPr>
                <a:t>e</a:t>
              </a:r>
              <a:r>
                <a:rPr lang="en-US" sz="2800">
                  <a:solidFill>
                    <a:srgbClr val="FFFFFF"/>
                  </a:solidFill>
                  <a:cs typeface="Source Sans Pro Light"/>
                </a:rPr>
                <a:t>ywo</a:t>
              </a:r>
              <a:r>
                <a:rPr lang="en-US" sz="2800" spc="-20">
                  <a:solidFill>
                    <a:srgbClr val="FFFFFF"/>
                  </a:solidFill>
                  <a:cs typeface="Source Sans Pro Light"/>
                </a:rPr>
                <a:t>r</a:t>
              </a:r>
              <a:r>
                <a:rPr lang="en-US" sz="2800">
                  <a:solidFill>
                    <a:srgbClr val="FFFFFF"/>
                  </a:solidFill>
                  <a:cs typeface="Source Sans Pro Light"/>
                </a:rPr>
                <a:t>ds</a:t>
              </a:r>
              <a:endParaRPr lang="en-US" sz="2800">
                <a:cs typeface="Source Sans Pro Light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19844" y="546100"/>
            <a:ext cx="4800599" cy="828000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>
                <a:solidFill>
                  <a:srgbClr val="FFFFFF"/>
                </a:solidFill>
                <a:cs typeface="Source Sans Pro Light"/>
              </a:rPr>
              <a:t>Lesson</a:t>
            </a:r>
            <a:r>
              <a:rPr lang="en-US" sz="2800" spc="-6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10">
                <a:solidFill>
                  <a:srgbClr val="FFFFFF"/>
                </a:solidFill>
                <a:cs typeface="Source Sans Pro Light"/>
              </a:rPr>
              <a:t>overview</a:t>
            </a:r>
            <a:endParaRPr lang="en-US" sz="2800">
              <a:cs typeface="Source Sans Pro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34ADCC-BCF3-49AB-9EB3-362B64C20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43E722-EB2A-4DAB-9C03-AD61A7B8B33F}"/>
              </a:ext>
            </a:extLst>
          </p:cNvPr>
          <p:cNvGrpSpPr/>
          <p:nvPr/>
        </p:nvGrpSpPr>
        <p:grpSpPr>
          <a:xfrm>
            <a:off x="-794" y="546100"/>
            <a:ext cx="3256757" cy="828000"/>
            <a:chOff x="0" y="5270500"/>
            <a:chExt cx="3256757" cy="828000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126E0F5F-0BF5-421E-896C-66BDFA467F8E}"/>
                </a:ext>
              </a:extLst>
            </p:cNvPr>
            <p:cNvSpPr/>
            <p:nvPr/>
          </p:nvSpPr>
          <p:spPr>
            <a:xfrm>
              <a:off x="0" y="52705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FF8201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4" name="object 26">
              <a:extLst>
                <a:ext uri="{FF2B5EF4-FFF2-40B4-BE49-F238E27FC236}">
                  <a16:creationId xmlns:a16="http://schemas.microsoft.com/office/drawing/2014/main" id="{47361EA6-B98B-4E3D-A601-BE47951F364B}"/>
                </a:ext>
              </a:extLst>
            </p:cNvPr>
            <p:cNvSpPr txBox="1"/>
            <p:nvPr/>
          </p:nvSpPr>
          <p:spPr>
            <a:xfrm>
              <a:off x="665956" y="5436389"/>
              <a:ext cx="256185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2800" spc="-30">
                  <a:solidFill>
                    <a:srgbClr val="FFFFFF"/>
                  </a:solidFill>
                  <a:cs typeface="Source Sans Pro Light"/>
                </a:rPr>
                <a:t>S</a:t>
              </a:r>
              <a:r>
                <a:rPr lang="en-US" sz="2800" spc="-40">
                  <a:solidFill>
                    <a:srgbClr val="FFFFFF"/>
                  </a:solidFill>
                  <a:cs typeface="Source Sans Pro Light"/>
                </a:rPr>
                <a:t>t</a:t>
              </a:r>
              <a:r>
                <a:rPr lang="en-US" sz="2800" spc="-10">
                  <a:solidFill>
                    <a:srgbClr val="FFFFFF"/>
                  </a:solidFill>
                  <a:cs typeface="Source Sans Pro Light"/>
                </a:rPr>
                <a:t>anda</a:t>
              </a:r>
              <a:r>
                <a:rPr lang="en-US" sz="2800" spc="-25">
                  <a:solidFill>
                    <a:srgbClr val="FFFFFF"/>
                  </a:solidFill>
                  <a:cs typeface="Source Sans Pro Light"/>
                </a:rPr>
                <a:t>r</a:t>
              </a:r>
              <a:r>
                <a:rPr lang="en-US" sz="2800">
                  <a:solidFill>
                    <a:srgbClr val="FFFFFF"/>
                  </a:solidFill>
                  <a:cs typeface="Source Sans Pro Light"/>
                </a:rPr>
                <a:t>ds</a:t>
              </a:r>
              <a:endParaRPr lang="en-US" sz="2800">
                <a:cs typeface="Source Sans Pro Light"/>
              </a:endParaRPr>
            </a:p>
          </p:txBody>
        </p:sp>
      </p:grpSp>
      <p:sp>
        <p:nvSpPr>
          <p:cNvPr id="18" name="object 14">
            <a:extLst>
              <a:ext uri="{FF2B5EF4-FFF2-40B4-BE49-F238E27FC236}">
                <a16:creationId xmlns:a16="http://schemas.microsoft.com/office/drawing/2014/main" id="{655226AB-04E9-4FC5-9C22-E447B4D03FE2}"/>
              </a:ext>
            </a:extLst>
          </p:cNvPr>
          <p:cNvSpPr txBox="1"/>
          <p:nvPr/>
        </p:nvSpPr>
        <p:spPr>
          <a:xfrm>
            <a:off x="970756" y="1689100"/>
            <a:ext cx="4119089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>
                <a:cs typeface="Source Sans Pro"/>
              </a:rPr>
              <a:t>Common</a:t>
            </a:r>
            <a:r>
              <a:rPr lang="en-US" b="1" i="1" spc="-15">
                <a:cs typeface="Source Sans Pro"/>
              </a:rPr>
              <a:t> </a:t>
            </a:r>
            <a:r>
              <a:rPr lang="en-US" b="1" i="1" spc="-5">
                <a:cs typeface="Source Sans Pro"/>
              </a:rPr>
              <a:t>Core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>
              <a:cs typeface="Source Sans Pro"/>
            </a:endParaRPr>
          </a:p>
          <a:p>
            <a:pPr marL="12700">
              <a:lnSpc>
                <a:spcPct val="100000"/>
              </a:lnSpc>
            </a:pPr>
            <a:r>
              <a:rPr lang="en-US" b="0" spc="-15">
                <a:cs typeface="Source Sans Pro Light"/>
              </a:rPr>
              <a:t>CCSS</a:t>
            </a:r>
            <a:r>
              <a:rPr lang="en-US" b="0" spc="-20">
                <a:cs typeface="Source Sans Pro Light"/>
              </a:rPr>
              <a:t> </a:t>
            </a:r>
            <a:r>
              <a:rPr lang="en-US" b="0" spc="-5">
                <a:cs typeface="Source Sans Pro Light"/>
              </a:rPr>
              <a:t>ELA-Literacy</a:t>
            </a:r>
            <a:endParaRPr lang="en-US">
              <a:cs typeface="Source Sans Pro Light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62BFA24-647B-432C-B3D6-ED59AAA0C298}"/>
              </a:ext>
            </a:extLst>
          </p:cNvPr>
          <p:cNvSpPr txBox="1"/>
          <p:nvPr/>
        </p:nvSpPr>
        <p:spPr>
          <a:xfrm>
            <a:off x="970756" y="2542277"/>
            <a:ext cx="25819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-15">
                <a:cs typeface="Source Sans Pro Light"/>
              </a:rPr>
              <a:t>WHST.6-8.7</a:t>
            </a:r>
            <a:endParaRPr lang="en-US">
              <a:cs typeface="Source Sans Pro Light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4E2F80C0-381F-46DC-A968-D51250F1C439}"/>
              </a:ext>
            </a:extLst>
          </p:cNvPr>
          <p:cNvSpPr txBox="1"/>
          <p:nvPr/>
        </p:nvSpPr>
        <p:spPr>
          <a:xfrm>
            <a:off x="970757" y="3152140"/>
            <a:ext cx="14106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>
                <a:cs typeface="Source Sans Pro Light"/>
              </a:rPr>
              <a:t>SL.8.5</a:t>
            </a:r>
            <a:endParaRPr lang="en-US">
              <a:cs typeface="Source Sans Pro Light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C0042D55-F483-471B-87EF-9075F0610BD7}"/>
              </a:ext>
            </a:extLst>
          </p:cNvPr>
          <p:cNvSpPr txBox="1"/>
          <p:nvPr/>
        </p:nvSpPr>
        <p:spPr>
          <a:xfrm>
            <a:off x="970757" y="3700780"/>
            <a:ext cx="13139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>
                <a:cs typeface="Source Sans Pro"/>
              </a:rPr>
              <a:t>NG</a:t>
            </a:r>
            <a:r>
              <a:rPr lang="en-US" b="1" i="1" spc="-15">
                <a:cs typeface="Source Sans Pro"/>
              </a:rPr>
              <a:t>S</a:t>
            </a:r>
            <a:r>
              <a:rPr lang="en-US" b="1" i="1">
                <a:cs typeface="Source Sans Pro"/>
              </a:rPr>
              <a:t>S</a:t>
            </a:r>
            <a:endParaRPr lang="en-US" b="1">
              <a:cs typeface="Source Sans Pro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1C292679-9F8F-4EC6-B2D2-9850354BF09A}"/>
              </a:ext>
            </a:extLst>
          </p:cNvPr>
          <p:cNvSpPr txBox="1"/>
          <p:nvPr/>
        </p:nvSpPr>
        <p:spPr>
          <a:xfrm>
            <a:off x="970757" y="4249157"/>
            <a:ext cx="229196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5">
                <a:cs typeface="Source Sans Pro Light"/>
              </a:rPr>
              <a:t>M</a:t>
            </a:r>
            <a:r>
              <a:rPr lang="en-US" b="0" spc="15">
                <a:cs typeface="Source Sans Pro Light"/>
              </a:rPr>
              <a:t>S</a:t>
            </a:r>
            <a:r>
              <a:rPr lang="en-US" b="0">
                <a:cs typeface="Source Sans Pro Light"/>
              </a:rPr>
              <a:t>-</a:t>
            </a:r>
            <a:r>
              <a:rPr lang="en-US" b="0" spc="-20">
                <a:cs typeface="Source Sans Pro Light"/>
              </a:rPr>
              <a:t>L</a:t>
            </a:r>
            <a:r>
              <a:rPr lang="en-US" b="0">
                <a:cs typeface="Source Sans Pro Light"/>
              </a:rPr>
              <a:t>S1-1.</a:t>
            </a:r>
            <a:endParaRPr lang="en-US">
              <a:cs typeface="Source Sans Pro Light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E04E22F8-528B-4824-9502-E5BC3B6ECA09}"/>
              </a:ext>
            </a:extLst>
          </p:cNvPr>
          <p:cNvSpPr txBox="1"/>
          <p:nvPr/>
        </p:nvSpPr>
        <p:spPr>
          <a:xfrm>
            <a:off x="970757" y="4980677"/>
            <a:ext cx="229196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5">
                <a:cs typeface="Source Sans Pro Light"/>
              </a:rPr>
              <a:t>M</a:t>
            </a:r>
            <a:r>
              <a:rPr lang="en-US" b="0" spc="15">
                <a:cs typeface="Source Sans Pro Light"/>
              </a:rPr>
              <a:t>S</a:t>
            </a:r>
            <a:r>
              <a:rPr lang="en-US" b="0">
                <a:cs typeface="Source Sans Pro Light"/>
              </a:rPr>
              <a:t>-</a:t>
            </a:r>
            <a:r>
              <a:rPr lang="en-US" b="0" spc="-20">
                <a:cs typeface="Source Sans Pro Light"/>
              </a:rPr>
              <a:t>L</a:t>
            </a:r>
            <a:r>
              <a:rPr lang="en-US" b="0">
                <a:cs typeface="Source Sans Pro Light"/>
              </a:rPr>
              <a:t>S1-2.</a:t>
            </a:r>
            <a:endParaRPr lang="en-US">
              <a:cs typeface="Source Sans Pro Light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FAFB5A35-BF02-4ED4-8563-4A73785EE3AD}"/>
              </a:ext>
            </a:extLst>
          </p:cNvPr>
          <p:cNvSpPr txBox="1"/>
          <p:nvPr/>
        </p:nvSpPr>
        <p:spPr>
          <a:xfrm>
            <a:off x="3102149" y="2234996"/>
            <a:ext cx="1501281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b="0" spc="-5">
                <a:cs typeface="Source Sans Pro Light"/>
              </a:rPr>
              <a:t>Conduct </a:t>
            </a:r>
            <a:r>
              <a:rPr lang="en-US" b="0">
                <a:cs typeface="Source Sans Pro Light"/>
              </a:rPr>
              <a:t>short </a:t>
            </a:r>
            <a:r>
              <a:rPr lang="en-US" b="0" spc="-10">
                <a:cs typeface="Source Sans Pro Light"/>
              </a:rPr>
              <a:t>research projects to </a:t>
            </a:r>
            <a:r>
              <a:rPr lang="en-US" b="0" spc="-5">
                <a:cs typeface="Source Sans Pro Light"/>
              </a:rPr>
              <a:t>answer </a:t>
            </a:r>
            <a:r>
              <a:rPr lang="en-US" b="0">
                <a:cs typeface="Source Sans Pro Light"/>
              </a:rPr>
              <a:t>the </a:t>
            </a:r>
            <a:r>
              <a:rPr lang="en-US" b="0" spc="-5">
                <a:cs typeface="Source Sans Pro Light"/>
              </a:rPr>
              <a:t>questions </a:t>
            </a:r>
            <a:r>
              <a:rPr lang="en-US" b="0">
                <a:cs typeface="Source Sans Pro Light"/>
              </a:rPr>
              <a:t>(including  </a:t>
            </a:r>
            <a:r>
              <a:rPr lang="en-US" b="0" spc="-10">
                <a:cs typeface="Source Sans Pro Light"/>
              </a:rPr>
              <a:t>a self-generated </a:t>
            </a:r>
            <a:r>
              <a:rPr lang="en-US" b="0" spc="-5">
                <a:cs typeface="Source Sans Pro Light"/>
              </a:rPr>
              <a:t>question), </a:t>
            </a:r>
            <a:r>
              <a:rPr lang="en-US" b="0" spc="-10">
                <a:cs typeface="Source Sans Pro Light"/>
              </a:rPr>
              <a:t>drawing </a:t>
            </a:r>
            <a:r>
              <a:rPr lang="en-US" b="0">
                <a:cs typeface="Source Sans Pro Light"/>
              </a:rPr>
              <a:t>on </a:t>
            </a:r>
            <a:r>
              <a:rPr lang="en-US" b="0" spc="-5">
                <a:cs typeface="Source Sans Pro Light"/>
              </a:rPr>
              <a:t>several </a:t>
            </a:r>
            <a:r>
              <a:rPr lang="en-US" b="0" spc="-10">
                <a:cs typeface="Source Sans Pro Light"/>
              </a:rPr>
              <a:t>sources </a:t>
            </a:r>
            <a:r>
              <a:rPr lang="en-US" b="0" spc="-5">
                <a:cs typeface="Source Sans Pro Light"/>
              </a:rPr>
              <a:t>and  </a:t>
            </a:r>
            <a:r>
              <a:rPr lang="en-US" b="0" spc="-10">
                <a:cs typeface="Source Sans Pro Light"/>
              </a:rPr>
              <a:t>generating </a:t>
            </a:r>
            <a:r>
              <a:rPr lang="en-US" b="0" spc="-5">
                <a:cs typeface="Source Sans Pro Light"/>
              </a:rPr>
              <a:t>additional </a:t>
            </a:r>
            <a:r>
              <a:rPr lang="en-US" b="0" spc="-10">
                <a:cs typeface="Source Sans Pro Light"/>
              </a:rPr>
              <a:t>related, </a:t>
            </a:r>
            <a:r>
              <a:rPr lang="en-US" b="0" spc="-5">
                <a:cs typeface="Source Sans Pro Light"/>
              </a:rPr>
              <a:t>focused questions </a:t>
            </a:r>
            <a:r>
              <a:rPr lang="en-US" b="0" spc="-10">
                <a:cs typeface="Source Sans Pro Light"/>
              </a:rPr>
              <a:t>that </a:t>
            </a:r>
            <a:r>
              <a:rPr lang="en-US" b="0" spc="-5">
                <a:cs typeface="Source Sans Pro Light"/>
              </a:rPr>
              <a:t>allow for  </a:t>
            </a:r>
            <a:r>
              <a:rPr lang="en-US" b="0">
                <a:cs typeface="Source Sans Pro Light"/>
              </a:rPr>
              <a:t>multiple </a:t>
            </a:r>
            <a:r>
              <a:rPr lang="en-US" b="0" spc="-5">
                <a:cs typeface="Source Sans Pro Light"/>
              </a:rPr>
              <a:t>avenues </a:t>
            </a:r>
            <a:r>
              <a:rPr lang="en-US" b="0">
                <a:cs typeface="Source Sans Pro Light"/>
              </a:rPr>
              <a:t>of </a:t>
            </a:r>
            <a:r>
              <a:rPr lang="en-US" b="0" spc="-5">
                <a:cs typeface="Source Sans Pro Light"/>
              </a:rPr>
              <a:t>exploration.</a:t>
            </a:r>
            <a:endParaRPr lang="en-US">
              <a:cs typeface="Source Sans Pro Light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6F103D05-9EBB-41BD-9934-E3310691413B}"/>
              </a:ext>
            </a:extLst>
          </p:cNvPr>
          <p:cNvSpPr txBox="1"/>
          <p:nvPr/>
        </p:nvSpPr>
        <p:spPr>
          <a:xfrm>
            <a:off x="3102149" y="3149396"/>
            <a:ext cx="150082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b="0" spc="-15">
                <a:cs typeface="Source Sans Pro Light"/>
              </a:rPr>
              <a:t>Integrate </a:t>
            </a:r>
            <a:r>
              <a:rPr lang="en-US" b="0" spc="-5">
                <a:cs typeface="Source Sans Pro Light"/>
              </a:rPr>
              <a:t>multimedia and visual displays into </a:t>
            </a:r>
            <a:r>
              <a:rPr lang="en-US" b="0" spc="-10">
                <a:cs typeface="Source Sans Pro Light"/>
              </a:rPr>
              <a:t>presentations to  </a:t>
            </a:r>
            <a:r>
              <a:rPr lang="en-US" b="0" spc="-5">
                <a:cs typeface="Source Sans Pro Light"/>
              </a:rPr>
              <a:t>clarify information, strengthen claims and evidence, and</a:t>
            </a:r>
            <a:r>
              <a:rPr lang="en-US" b="0" spc="180">
                <a:cs typeface="Source Sans Pro Light"/>
              </a:rPr>
              <a:t> </a:t>
            </a:r>
            <a:r>
              <a:rPr lang="en-US" b="0" spc="-5">
                <a:cs typeface="Source Sans Pro Light"/>
              </a:rPr>
              <a:t>add  interest.</a:t>
            </a:r>
            <a:endParaRPr lang="en-US">
              <a:cs typeface="Source Sans Pro Light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77477C1C-1998-4242-A3C9-884422080FB6}"/>
              </a:ext>
            </a:extLst>
          </p:cNvPr>
          <p:cNvSpPr txBox="1"/>
          <p:nvPr/>
        </p:nvSpPr>
        <p:spPr>
          <a:xfrm>
            <a:off x="3102149" y="4246413"/>
            <a:ext cx="150105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b="0" spc="-5">
                <a:cs typeface="Source Sans Pro Light"/>
              </a:rPr>
              <a:t>Conduct an </a:t>
            </a:r>
            <a:r>
              <a:rPr lang="en-US" b="0" spc="-10">
                <a:cs typeface="Source Sans Pro Light"/>
              </a:rPr>
              <a:t>investigation to </a:t>
            </a:r>
            <a:r>
              <a:rPr lang="en-US" b="0" spc="-5">
                <a:cs typeface="Source Sans Pro Light"/>
              </a:rPr>
              <a:t>provide evidence </a:t>
            </a:r>
            <a:r>
              <a:rPr lang="en-US" b="0" spc="-10">
                <a:cs typeface="Source Sans Pro Light"/>
              </a:rPr>
              <a:t>that </a:t>
            </a:r>
            <a:r>
              <a:rPr lang="en-US" b="0">
                <a:cs typeface="Source Sans Pro Light"/>
              </a:rPr>
              <a:t>living things </a:t>
            </a:r>
            <a:r>
              <a:rPr lang="en-US" b="0" spc="-10">
                <a:cs typeface="Source Sans Pro Light"/>
              </a:rPr>
              <a:t>are  </a:t>
            </a:r>
            <a:r>
              <a:rPr lang="en-US" b="0" spc="-5">
                <a:cs typeface="Source Sans Pro Light"/>
              </a:rPr>
              <a:t>made </a:t>
            </a:r>
            <a:r>
              <a:rPr lang="en-US" b="0">
                <a:cs typeface="Source Sans Pro Light"/>
              </a:rPr>
              <a:t>of </a:t>
            </a:r>
            <a:r>
              <a:rPr lang="en-US" b="0" spc="-5">
                <a:cs typeface="Source Sans Pro Light"/>
              </a:rPr>
              <a:t>cells; </a:t>
            </a:r>
            <a:r>
              <a:rPr lang="en-US" b="0">
                <a:cs typeface="Source Sans Pro Light"/>
              </a:rPr>
              <a:t>either one </a:t>
            </a:r>
            <a:r>
              <a:rPr lang="en-US" b="0" spc="-10">
                <a:cs typeface="Source Sans Pro Light"/>
              </a:rPr>
              <a:t>cell </a:t>
            </a:r>
            <a:r>
              <a:rPr lang="en-US" b="0">
                <a:cs typeface="Source Sans Pro Light"/>
              </a:rPr>
              <a:t>or </a:t>
            </a:r>
            <a:r>
              <a:rPr lang="en-US" b="0" spc="-5">
                <a:cs typeface="Source Sans Pro Light"/>
              </a:rPr>
              <a:t>many different numbers and </a:t>
            </a:r>
            <a:r>
              <a:rPr lang="en-US" b="0">
                <a:cs typeface="Source Sans Pro Light"/>
              </a:rPr>
              <a:t>types  of</a:t>
            </a:r>
            <a:r>
              <a:rPr lang="en-US" b="0" spc="-5">
                <a:cs typeface="Source Sans Pro Light"/>
              </a:rPr>
              <a:t> cells.</a:t>
            </a:r>
            <a:endParaRPr lang="en-US">
              <a:cs typeface="Source Sans Pro Light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42B4430E-9395-4CCB-B7A9-78D7A0047B47}"/>
              </a:ext>
            </a:extLst>
          </p:cNvPr>
          <p:cNvSpPr txBox="1"/>
          <p:nvPr/>
        </p:nvSpPr>
        <p:spPr>
          <a:xfrm>
            <a:off x="3102149" y="4977934"/>
            <a:ext cx="150128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b="0">
                <a:cs typeface="Source Sans Pro Light"/>
              </a:rPr>
              <a:t>Develop </a:t>
            </a:r>
            <a:r>
              <a:rPr lang="en-US" b="0" spc="-5">
                <a:cs typeface="Source Sans Pro Light"/>
              </a:rPr>
              <a:t>and </a:t>
            </a:r>
            <a:r>
              <a:rPr lang="en-US" b="0">
                <a:cs typeface="Source Sans Pro Light"/>
              </a:rPr>
              <a:t>use </a:t>
            </a:r>
            <a:r>
              <a:rPr lang="en-US" b="0" spc="-10">
                <a:cs typeface="Source Sans Pro Light"/>
              </a:rPr>
              <a:t>a </a:t>
            </a:r>
            <a:r>
              <a:rPr lang="en-US" b="0">
                <a:cs typeface="Source Sans Pro Light"/>
              </a:rPr>
              <a:t>model </a:t>
            </a:r>
            <a:r>
              <a:rPr lang="en-US" b="0" spc="-10">
                <a:cs typeface="Source Sans Pro Light"/>
              </a:rPr>
              <a:t>to </a:t>
            </a:r>
            <a:r>
              <a:rPr lang="en-US" b="0" spc="-5">
                <a:cs typeface="Source Sans Pro Light"/>
              </a:rPr>
              <a:t>describe </a:t>
            </a:r>
            <a:r>
              <a:rPr lang="en-US" b="0">
                <a:cs typeface="Source Sans Pro Light"/>
              </a:rPr>
              <a:t>the </a:t>
            </a:r>
            <a:r>
              <a:rPr lang="en-US" b="0" spc="-5">
                <a:cs typeface="Source Sans Pro Light"/>
              </a:rPr>
              <a:t>function </a:t>
            </a:r>
            <a:r>
              <a:rPr lang="en-US" b="0">
                <a:cs typeface="Source Sans Pro Light"/>
              </a:rPr>
              <a:t>of </a:t>
            </a:r>
            <a:r>
              <a:rPr lang="en-US" b="0" spc="-10">
                <a:cs typeface="Source Sans Pro Light"/>
              </a:rPr>
              <a:t>a cell </a:t>
            </a:r>
            <a:r>
              <a:rPr lang="en-US" b="0" spc="-5">
                <a:cs typeface="Source Sans Pro Light"/>
              </a:rPr>
              <a:t>as </a:t>
            </a:r>
            <a:r>
              <a:rPr lang="en-US" b="0" spc="-10">
                <a:cs typeface="Source Sans Pro Light"/>
              </a:rPr>
              <a:t>a  </a:t>
            </a:r>
            <a:r>
              <a:rPr lang="en-US" b="0">
                <a:cs typeface="Source Sans Pro Light"/>
              </a:rPr>
              <a:t>whole </a:t>
            </a:r>
            <a:r>
              <a:rPr lang="en-US" b="0" spc="-5">
                <a:cs typeface="Source Sans Pro Light"/>
              </a:rPr>
              <a:t>and </a:t>
            </a:r>
            <a:r>
              <a:rPr lang="en-US" b="0">
                <a:cs typeface="Source Sans Pro Light"/>
              </a:rPr>
              <a:t>the </a:t>
            </a:r>
            <a:r>
              <a:rPr lang="en-US" b="0" spc="-10">
                <a:cs typeface="Source Sans Pro Light"/>
              </a:rPr>
              <a:t>ways parts </a:t>
            </a:r>
            <a:r>
              <a:rPr lang="en-US" b="0">
                <a:cs typeface="Source Sans Pro Light"/>
              </a:rPr>
              <a:t>of </a:t>
            </a:r>
            <a:r>
              <a:rPr lang="en-US" b="0" spc="-5">
                <a:cs typeface="Source Sans Pro Light"/>
              </a:rPr>
              <a:t>cells contribute </a:t>
            </a:r>
            <a:r>
              <a:rPr lang="en-US" b="0" spc="-10">
                <a:cs typeface="Source Sans Pro Light"/>
              </a:rPr>
              <a:t>to </a:t>
            </a:r>
            <a:r>
              <a:rPr lang="en-US" b="0">
                <a:cs typeface="Source Sans Pro Light"/>
              </a:rPr>
              <a:t>the</a:t>
            </a:r>
            <a:r>
              <a:rPr lang="en-US" b="0" spc="30">
                <a:cs typeface="Source Sans Pro Light"/>
              </a:rPr>
              <a:t> </a:t>
            </a:r>
            <a:r>
              <a:rPr lang="en-US" b="0" spc="-5">
                <a:cs typeface="Source Sans Pro Light"/>
              </a:rPr>
              <a:t>function.</a:t>
            </a:r>
            <a:endParaRPr lang="en-US">
              <a:cs typeface="Source Sans Pro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76D610-982A-4307-8775-3632FEC69D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7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7219156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74700"/>
            <a:ext cx="10439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1.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– How </a:t>
            </a:r>
            <a:r>
              <a:rPr lang="en-US" sz="2800" spc="10">
                <a:solidFill>
                  <a:srgbClr val="FFFFFF"/>
                </a:solidFill>
                <a:cs typeface="Source Sans Pro Light"/>
              </a:rPr>
              <a:t>I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imagine </a:t>
            </a:r>
            <a:r>
              <a:rPr lang="en-US" sz="2800" spc="-15">
                <a:solidFill>
                  <a:srgbClr val="FFFFFF"/>
                </a:solidFill>
                <a:cs typeface="Source Sans Pro Light"/>
              </a:rPr>
              <a:t>a</a:t>
            </a:r>
            <a:r>
              <a:rPr lang="en-US" sz="2800" spc="-3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virus</a:t>
            </a:r>
            <a:endParaRPr lang="en-US" sz="280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0756" y="1689100"/>
            <a:ext cx="17145794" cy="202055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18100"/>
              </a:lnSpc>
              <a:spcBef>
                <a:spcPts val="100"/>
              </a:spcBef>
            </a:pPr>
            <a:r>
              <a:rPr lang="en-US" spc="-5">
                <a:cs typeface="Source Sans Pro Light"/>
              </a:rPr>
              <a:t>At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beginning </a:t>
            </a:r>
            <a:r>
              <a:rPr lang="en-US">
                <a:cs typeface="Source Sans Pro Light"/>
              </a:rPr>
              <a:t>of the </a:t>
            </a:r>
            <a:r>
              <a:rPr lang="en-US" spc="-5">
                <a:cs typeface="Source Sans Pro Light"/>
              </a:rPr>
              <a:t>class, </a:t>
            </a:r>
            <a:r>
              <a:rPr lang="en-US" spc="-10">
                <a:cs typeface="Source Sans Pro Light"/>
              </a:rPr>
              <a:t>engage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>
                <a:cs typeface="Source Sans Pro Light"/>
              </a:rPr>
              <a:t>in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discussion </a:t>
            </a:r>
            <a:r>
              <a:rPr lang="en-US" spc="-5">
                <a:cs typeface="Source Sans Pro Light"/>
              </a:rPr>
              <a:t>about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they think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 looks </a:t>
            </a:r>
            <a:r>
              <a:rPr lang="en-US" spc="-5">
                <a:cs typeface="Source Sans Pro Light"/>
              </a:rPr>
              <a:t>like and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it should </a:t>
            </a:r>
            <a:r>
              <a:rPr lang="en-US" spc="-5">
                <a:cs typeface="Source Sans Pro Light"/>
              </a:rPr>
              <a:t>have. </a:t>
            </a:r>
            <a:r>
              <a:rPr lang="en-US" spc="-10">
                <a:cs typeface="Source Sans Pro Light"/>
              </a:rPr>
              <a:t>Let </a:t>
            </a:r>
            <a:r>
              <a:rPr lang="en-US">
                <a:cs typeface="Source Sans Pro Light"/>
              </a:rPr>
              <a:t>them use their </a:t>
            </a:r>
            <a:r>
              <a:rPr lang="en-US" spc="-5">
                <a:cs typeface="Source Sans Pro Light"/>
              </a:rPr>
              <a:t>imagination and </a:t>
            </a:r>
            <a:r>
              <a:rPr lang="en-US" spc="-10">
                <a:cs typeface="Source Sans Pro Light"/>
              </a:rPr>
              <a:t>draw what </a:t>
            </a:r>
            <a:r>
              <a:rPr lang="en-US">
                <a:cs typeface="Source Sans Pro Light"/>
              </a:rPr>
              <a:t>they think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 looks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like.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Give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them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several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minutes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then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ask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some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students</a:t>
            </a:r>
            <a:r>
              <a:rPr lang="en-US" spc="-4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present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in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front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of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class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  introduce </a:t>
            </a:r>
            <a:r>
              <a:rPr lang="en-US">
                <a:cs typeface="Source Sans Pro Light"/>
              </a:rPr>
              <a:t>their virus. </a:t>
            </a:r>
            <a:r>
              <a:rPr lang="en-US" b="1" spc="-10">
                <a:cs typeface="Source Sans Pro"/>
              </a:rPr>
              <a:t>Encourage </a:t>
            </a:r>
            <a:r>
              <a:rPr lang="en-US" b="1">
                <a:cs typeface="Source Sans Pro"/>
              </a:rPr>
              <a:t>them </a:t>
            </a:r>
            <a:r>
              <a:rPr lang="en-US" b="1" spc="-10">
                <a:cs typeface="Source Sans Pro"/>
              </a:rPr>
              <a:t>to </a:t>
            </a:r>
            <a:r>
              <a:rPr lang="en-US" b="1">
                <a:cs typeface="Source Sans Pro"/>
              </a:rPr>
              <a:t>think of the virus </a:t>
            </a:r>
            <a:r>
              <a:rPr lang="en-US" b="1" spc="-5">
                <a:cs typeface="Source Sans Pro"/>
              </a:rPr>
              <a:t>as alone </a:t>
            </a:r>
            <a:r>
              <a:rPr lang="en-US" b="1">
                <a:cs typeface="Source Sans Pro"/>
              </a:rPr>
              <a:t>– </a:t>
            </a:r>
            <a:r>
              <a:rPr lang="en-US" b="1" spc="-10">
                <a:cs typeface="Source Sans Pro"/>
              </a:rPr>
              <a:t>what </a:t>
            </a:r>
            <a:r>
              <a:rPr lang="en-US" b="1" spc="-5">
                <a:cs typeface="Source Sans Pro"/>
              </a:rPr>
              <a:t>abilities </a:t>
            </a:r>
            <a:r>
              <a:rPr lang="en-US" b="1">
                <a:cs typeface="Source Sans Pro"/>
              </a:rPr>
              <a:t>do they need  </a:t>
            </a:r>
            <a:r>
              <a:rPr lang="en-US" b="1" spc="-10">
                <a:cs typeface="Source Sans Pro"/>
              </a:rPr>
              <a:t>to </a:t>
            </a:r>
            <a:r>
              <a:rPr lang="en-US" b="1">
                <a:cs typeface="Source Sans Pro"/>
              </a:rPr>
              <a:t>survive </a:t>
            </a:r>
            <a:r>
              <a:rPr lang="en-US" b="1" spc="-5">
                <a:cs typeface="Source Sans Pro"/>
              </a:rPr>
              <a:t>and thrive. </a:t>
            </a:r>
            <a:r>
              <a:rPr lang="en-US" spc="10">
                <a:cs typeface="Source Sans Pro Light"/>
              </a:rPr>
              <a:t>Ask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their viruses </a:t>
            </a:r>
            <a:r>
              <a:rPr lang="en-US" spc="-10">
                <a:cs typeface="Source Sans Pro Light"/>
              </a:rPr>
              <a:t>contain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why </a:t>
            </a:r>
            <a:r>
              <a:rPr lang="en-US" i="1" spc="-5">
                <a:cs typeface="Source Sans Pro Light"/>
              </a:rPr>
              <a:t>(e.g. </a:t>
            </a:r>
            <a:r>
              <a:rPr lang="en-US" i="1">
                <a:cs typeface="Source Sans Pro Light"/>
              </a:rPr>
              <a:t>my virus has a </a:t>
            </a:r>
            <a:r>
              <a:rPr lang="en-US" i="1" spc="-5">
                <a:cs typeface="Source Sans Pro Light"/>
              </a:rPr>
              <a:t>membrane </a:t>
            </a:r>
            <a:r>
              <a:rPr lang="en-US" i="1" spc="-10">
                <a:cs typeface="Source Sans Pro Light"/>
              </a:rPr>
              <a:t>to  </a:t>
            </a:r>
            <a:r>
              <a:rPr lang="en-US" i="1" spc="-5">
                <a:cs typeface="Source Sans Pro Light"/>
              </a:rPr>
              <a:t>protect </a:t>
            </a:r>
            <a:r>
              <a:rPr lang="en-US" i="1" spc="-10">
                <a:cs typeface="Source Sans Pro Light"/>
              </a:rPr>
              <a:t>itself, </a:t>
            </a:r>
            <a:r>
              <a:rPr lang="en-US" i="1">
                <a:cs typeface="Source Sans Pro Light"/>
              </a:rPr>
              <a:t>it has a </a:t>
            </a:r>
            <a:r>
              <a:rPr lang="en-US" i="1" spc="-15">
                <a:cs typeface="Source Sans Pro Light"/>
              </a:rPr>
              <a:t>“brain” </a:t>
            </a:r>
            <a:r>
              <a:rPr lang="en-US" i="1" spc="-5">
                <a:cs typeface="Source Sans Pro Light"/>
              </a:rPr>
              <a:t>where </a:t>
            </a:r>
            <a:r>
              <a:rPr lang="en-US" i="1">
                <a:cs typeface="Source Sans Pro Light"/>
              </a:rPr>
              <a:t>its </a:t>
            </a:r>
            <a:r>
              <a:rPr lang="en-US" i="1" spc="-5">
                <a:cs typeface="Source Sans Pro Light"/>
              </a:rPr>
              <a:t>information </a:t>
            </a:r>
            <a:r>
              <a:rPr lang="en-US" i="1">
                <a:cs typeface="Source Sans Pro Light"/>
              </a:rPr>
              <a:t>is hidden</a:t>
            </a:r>
            <a:r>
              <a:rPr lang="en-US" i="1" spc="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etc.).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800"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en-US" spc="-5">
                <a:cs typeface="Source Sans Pro Light"/>
              </a:rPr>
              <a:t>Follow </a:t>
            </a:r>
            <a:r>
              <a:rPr lang="en-US">
                <a:cs typeface="Source Sans Pro Light"/>
              </a:rPr>
              <a:t>this </a:t>
            </a:r>
            <a:r>
              <a:rPr lang="en-US" spc="-5">
                <a:cs typeface="Source Sans Pro Light"/>
              </a:rPr>
              <a:t>exercise </a:t>
            </a:r>
            <a:r>
              <a:rPr lang="en-US">
                <a:cs typeface="Source Sans Pro Light"/>
              </a:rPr>
              <a:t>with the </a:t>
            </a:r>
            <a:r>
              <a:rPr lang="en-US" spc="-5">
                <a:cs typeface="Source Sans Pro Light"/>
              </a:rPr>
              <a:t>following </a:t>
            </a:r>
            <a:r>
              <a:rPr lang="en-US">
                <a:cs typeface="Source Sans Pro Light"/>
              </a:rPr>
              <a:t>discussion</a:t>
            </a:r>
            <a:r>
              <a:rPr lang="en-US" spc="1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questions.</a:t>
            </a:r>
            <a:endParaRPr lang="en-US">
              <a:cs typeface="Source Sans Pro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C32275-A16D-4FB5-8433-B19B1B3C2826}"/>
              </a:ext>
            </a:extLst>
          </p:cNvPr>
          <p:cNvGrpSpPr/>
          <p:nvPr/>
        </p:nvGrpSpPr>
        <p:grpSpPr>
          <a:xfrm>
            <a:off x="-19844" y="4061500"/>
            <a:ext cx="7219156" cy="828000"/>
            <a:chOff x="564554" y="8642689"/>
            <a:chExt cx="3496471" cy="439424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FB8BAB64-9884-48D0-9602-F6CA2B587FA1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DCEDDF91-FF6B-42D6-8142-2C3E187E3CA3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734DF-0DD2-4A02-A3F7-07F407D706D7}"/>
              </a:ext>
            </a:extLst>
          </p:cNvPr>
          <p:cNvGrpSpPr/>
          <p:nvPr/>
        </p:nvGrpSpPr>
        <p:grpSpPr>
          <a:xfrm>
            <a:off x="17105311" y="4213900"/>
            <a:ext cx="469900" cy="541020"/>
            <a:chOff x="6546338" y="509979"/>
            <a:chExt cx="469900" cy="541020"/>
          </a:xfrm>
        </p:grpSpPr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EA3CADCA-8DAD-4723-868E-516E18C60807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D933BD5-2FA8-4140-A8A9-86684D39A1D5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20" name="object 9">
            <a:extLst>
              <a:ext uri="{FF2B5EF4-FFF2-40B4-BE49-F238E27FC236}">
                <a16:creationId xmlns:a16="http://schemas.microsoft.com/office/drawing/2014/main" id="{B45F3059-DB31-42C8-B7A0-1E0CF61C7BA8}"/>
              </a:ext>
            </a:extLst>
          </p:cNvPr>
          <p:cNvSpPr txBox="1"/>
          <p:nvPr/>
        </p:nvSpPr>
        <p:spPr>
          <a:xfrm>
            <a:off x="646111" y="4290100"/>
            <a:ext cx="10439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2. Discussion – Virus, </a:t>
            </a:r>
            <a:r>
              <a:rPr lang="en-US" sz="2800" spc="-15">
                <a:solidFill>
                  <a:srgbClr val="FFFFFF"/>
                </a:solidFill>
                <a:cs typeface="Source Sans Pro Light"/>
              </a:rPr>
              <a:t>a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mortal</a:t>
            </a:r>
            <a:r>
              <a:rPr lang="en-US" sz="2800" spc="-5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enemy</a:t>
            </a:r>
            <a:endParaRPr lang="en-US" sz="2800">
              <a:cs typeface="Source Sans Pro Light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BE64FDA6-4483-4EB2-BFBC-8B0DFD3880B7}"/>
              </a:ext>
            </a:extLst>
          </p:cNvPr>
          <p:cNvSpPr txBox="1"/>
          <p:nvPr/>
        </p:nvSpPr>
        <p:spPr>
          <a:xfrm>
            <a:off x="970756" y="5405631"/>
            <a:ext cx="17145794" cy="247247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>
                <a:cs typeface="Source Sans Pro Light"/>
              </a:rPr>
              <a:t>Question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they know </a:t>
            </a:r>
            <a:r>
              <a:rPr lang="en-US" spc="-5">
                <a:cs typeface="Source Sans Pro Light"/>
              </a:rPr>
              <a:t>about </a:t>
            </a:r>
            <a:r>
              <a:rPr lang="en-US">
                <a:cs typeface="Source Sans Pro Light"/>
              </a:rPr>
              <a:t>viruses </a:t>
            </a:r>
            <a:r>
              <a:rPr lang="en-US" spc="-5">
                <a:cs typeface="Source Sans Pro Light"/>
              </a:rPr>
              <a:t>and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their opinions</a:t>
            </a:r>
            <a:r>
              <a:rPr lang="en-US" spc="3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are: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>
              <a:cs typeface="Times New Roman"/>
            </a:endParaRPr>
          </a:p>
          <a:p>
            <a:pPr marL="792480" marR="1536700" indent="-285750">
              <a:lnSpc>
                <a:spcPct val="100000"/>
              </a:lnSpc>
              <a:spcBef>
                <a:spcPts val="990"/>
              </a:spcBef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is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virus? </a:t>
            </a:r>
            <a:r>
              <a:rPr lang="en-US">
                <a:cs typeface="Source Sans Pro Light"/>
              </a:rPr>
              <a:t>Do you think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is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living </a:t>
            </a:r>
            <a:r>
              <a:rPr lang="en-US" spc="-10">
                <a:cs typeface="Source Sans Pro Light"/>
              </a:rPr>
              <a:t>creature?  </a:t>
            </a:r>
            <a:r>
              <a:rPr lang="en-US" spc="-5">
                <a:cs typeface="Source Sans Pro Light"/>
              </a:rPr>
              <a:t>Where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we find</a:t>
            </a:r>
            <a:r>
              <a:rPr lang="en-US" spc="1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viruses?</a:t>
            </a:r>
            <a:endParaRPr lang="en-US">
              <a:cs typeface="Source Sans Pro Light"/>
            </a:endParaRPr>
          </a:p>
          <a:p>
            <a:pPr marL="792480" marR="79184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Is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harmful </a:t>
            </a:r>
            <a:r>
              <a:rPr lang="en-US">
                <a:cs typeface="Source Sans Pro Light"/>
              </a:rPr>
              <a:t>or </a:t>
            </a:r>
            <a:r>
              <a:rPr lang="en-US" spc="-5">
                <a:cs typeface="Source Sans Pro Light"/>
              </a:rPr>
              <a:t>beneficial for us? </a:t>
            </a:r>
            <a:r>
              <a:rPr lang="en-US">
                <a:cs typeface="Source Sans Pro Light"/>
              </a:rPr>
              <a:t>Who </a:t>
            </a:r>
            <a:r>
              <a:rPr lang="en-US" spc="-10">
                <a:cs typeface="Source Sans Pro Light"/>
              </a:rPr>
              <a:t>can </a:t>
            </a:r>
            <a:r>
              <a:rPr lang="en-US" spc="-5">
                <a:cs typeface="Source Sans Pro Light"/>
              </a:rPr>
              <a:t>become infected?  </a:t>
            </a:r>
            <a:r>
              <a:rPr lang="en-US">
                <a:cs typeface="Source Sans Pro Light"/>
              </a:rPr>
              <a:t>How does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differ from </a:t>
            </a:r>
            <a:r>
              <a:rPr lang="en-US" spc="-10">
                <a:cs typeface="Source Sans Pro Light"/>
              </a:rPr>
              <a:t>a bacterium? </a:t>
            </a:r>
            <a:r>
              <a:rPr lang="en-US" spc="-5">
                <a:cs typeface="Source Sans Pro Light"/>
              </a:rPr>
              <a:t>What </a:t>
            </a:r>
            <a:r>
              <a:rPr lang="en-US" spc="-10">
                <a:cs typeface="Source Sans Pro Light"/>
              </a:rPr>
              <a:t>are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similarities?  </a:t>
            </a:r>
            <a:r>
              <a:rPr lang="en-US">
                <a:cs typeface="Source Sans Pro Light"/>
              </a:rPr>
              <a:t>How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we </a:t>
            </a:r>
            <a:r>
              <a:rPr lang="en-US" spc="-5">
                <a:cs typeface="Source Sans Pro Light"/>
              </a:rPr>
              <a:t>prevent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from infecting</a:t>
            </a:r>
            <a:r>
              <a:rPr lang="en-US" spc="2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us?</a:t>
            </a:r>
            <a:endParaRPr lang="en-US">
              <a:cs typeface="Source Sans Pro Light"/>
            </a:endParaRPr>
          </a:p>
          <a:p>
            <a:pPr marL="7924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Do you know some </a:t>
            </a:r>
            <a:r>
              <a:rPr lang="en-US" spc="-5">
                <a:cs typeface="Source Sans Pro Light"/>
              </a:rPr>
              <a:t>common </a:t>
            </a:r>
            <a:r>
              <a:rPr lang="en-US" spc="-10">
                <a:cs typeface="Source Sans Pro Light"/>
              </a:rPr>
              <a:t>vaccinations to certain </a:t>
            </a:r>
            <a:r>
              <a:rPr lang="en-US" spc="-5">
                <a:cs typeface="Source Sans Pro Light"/>
              </a:rPr>
              <a:t>diseases caused by</a:t>
            </a:r>
            <a:r>
              <a:rPr lang="en-US" spc="5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viruses?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>
                <a:cs typeface="Source Sans Pro Light"/>
              </a:rPr>
              <a:t>Modify the </a:t>
            </a:r>
            <a:r>
              <a:rPr lang="en-US" spc="-5">
                <a:cs typeface="Source Sans Pro Light"/>
              </a:rPr>
              <a:t>questions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suit you </a:t>
            </a:r>
            <a:r>
              <a:rPr lang="en-US" spc="-10">
                <a:cs typeface="Source Sans Pro Light"/>
              </a:rPr>
              <a:t>better </a:t>
            </a:r>
            <a:r>
              <a:rPr lang="en-US">
                <a:cs typeface="Source Sans Pro Light"/>
              </a:rPr>
              <a:t>or invent your</a:t>
            </a:r>
            <a:r>
              <a:rPr lang="en-US" spc="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own.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94AE4-8591-4D02-9D53-9815F9E0D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5314155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10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74700"/>
            <a:ext cx="7086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3. </a:t>
            </a:r>
            <a:r>
              <a:rPr lang="en-US" sz="2800" spc="-20">
                <a:solidFill>
                  <a:srgbClr val="FFFFFF"/>
                </a:solidFill>
                <a:cs typeface="Source Sans Pro Light"/>
              </a:rPr>
              <a:t>Topic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–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What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is </a:t>
            </a:r>
            <a:r>
              <a:rPr lang="en-US" sz="2800" spc="-15">
                <a:solidFill>
                  <a:srgbClr val="FFFFFF"/>
                </a:solidFill>
                <a:cs typeface="Source Sans Pro Light"/>
              </a:rPr>
              <a:t>a</a:t>
            </a:r>
            <a:r>
              <a:rPr lang="en-US" sz="2800" spc="-2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virus?</a:t>
            </a:r>
            <a:endParaRPr lang="en-US" sz="280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8691563" cy="7926529"/>
          </a:xfrm>
          <a:prstGeom prst="rect">
            <a:avLst/>
          </a:prstGeom>
        </p:spPr>
        <p:txBody>
          <a:bodyPr vert="horz" wrap="square" lIns="0" tIns="5080" rIns="0" bIns="0" rtlCol="0" anchor="t">
            <a:spAutoFit/>
          </a:bodyPr>
          <a:lstStyle/>
          <a:p>
            <a:pPr marL="12700" marR="5080" algn="just">
              <a:lnSpc>
                <a:spcPct val="118100"/>
              </a:lnSpc>
              <a:spcBef>
                <a:spcPts val="100"/>
              </a:spcBef>
            </a:pPr>
            <a:r>
              <a:rPr lang="en-US">
                <a:cs typeface="Source Sans Pro Light"/>
              </a:rPr>
              <a:t>Open the Lifeliqe </a:t>
            </a:r>
            <a:r>
              <a:rPr lang="en-US" b="1" spc="-5">
                <a:cs typeface="Source Sans Pro"/>
              </a:rPr>
              <a:t>“Influenza” </a:t>
            </a:r>
            <a:r>
              <a:rPr lang="en-US">
                <a:cs typeface="Source Sans Pro Light"/>
              </a:rPr>
              <a:t>model, </a:t>
            </a:r>
            <a:r>
              <a:rPr lang="en-US" spc="-10">
                <a:cs typeface="Source Sans Pro Light"/>
              </a:rPr>
              <a:t>located </a:t>
            </a:r>
            <a:r>
              <a:rPr lang="en-US">
                <a:cs typeface="Source Sans Pro Light"/>
              </a:rPr>
              <a:t>in </a:t>
            </a:r>
            <a:r>
              <a:rPr lang="en-US" b="1" spc="-5">
                <a:cs typeface="Source Sans Pro"/>
              </a:rPr>
              <a:t>Human </a:t>
            </a:r>
            <a:r>
              <a:rPr lang="en-US" b="1">
                <a:cs typeface="Source Sans Pro"/>
              </a:rPr>
              <a:t>Biology </a:t>
            </a:r>
            <a:r>
              <a:rPr lang="en-US" b="1" spc="-5">
                <a:cs typeface="Source Sans Pro Light"/>
              </a:rPr>
              <a:t>library</a:t>
            </a:r>
            <a:r>
              <a:rPr lang="en-US" spc="-5">
                <a:cs typeface="Source Sans Pro Light"/>
              </a:rPr>
              <a:t>. Provide brief information  about Influenza </a:t>
            </a:r>
            <a:r>
              <a:rPr lang="en-US">
                <a:cs typeface="Source Sans Pro Light"/>
              </a:rPr>
              <a:t>(why is it </a:t>
            </a:r>
            <a:r>
              <a:rPr lang="en-US" spc="-5">
                <a:cs typeface="Source Sans Pro Light"/>
              </a:rPr>
              <a:t>harmful, </a:t>
            </a:r>
            <a:r>
              <a:rPr lang="en-US" spc="-10">
                <a:cs typeface="Source Sans Pro Light"/>
              </a:rPr>
              <a:t>what are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symptoms, </a:t>
            </a:r>
            <a:r>
              <a:rPr lang="en-US">
                <a:cs typeface="Source Sans Pro Light"/>
              </a:rPr>
              <a:t>their </a:t>
            </a:r>
            <a:r>
              <a:rPr lang="en-US" spc="-5">
                <a:cs typeface="Source Sans Pro Light"/>
              </a:rPr>
              <a:t>treatment, spreading </a:t>
            </a:r>
            <a:r>
              <a:rPr lang="en-US">
                <a:cs typeface="Source Sans Pro Light"/>
              </a:rPr>
              <a:t>of the virus  </a:t>
            </a:r>
            <a:r>
              <a:rPr lang="en-US" spc="-5">
                <a:cs typeface="Source Sans Pro Light"/>
              </a:rPr>
              <a:t>etc.). </a:t>
            </a:r>
            <a:r>
              <a:rPr lang="en-US">
                <a:cs typeface="Source Sans Pro Light"/>
              </a:rPr>
              <a:t>Highlight </a:t>
            </a:r>
            <a:r>
              <a:rPr lang="en-US" spc="-5">
                <a:cs typeface="Source Sans Pro Light"/>
              </a:rPr>
              <a:t>individual </a:t>
            </a:r>
            <a:r>
              <a:rPr lang="en-US" spc="-10">
                <a:cs typeface="Source Sans Pro Light"/>
              </a:rPr>
              <a:t>parts </a:t>
            </a:r>
            <a:r>
              <a:rPr lang="en-US">
                <a:cs typeface="Source Sans Pro Light"/>
              </a:rPr>
              <a:t>of the </a:t>
            </a:r>
            <a:r>
              <a:rPr lang="en-US" spc="-5">
                <a:cs typeface="Source Sans Pro Light"/>
              </a:rPr>
              <a:t>Influenza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and align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knowledge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the </a:t>
            </a:r>
            <a:r>
              <a:rPr lang="en-US" spc="-10">
                <a:cs typeface="Source Sans Pro Light"/>
              </a:rPr>
              <a:t>parts </a:t>
            </a:r>
            <a:r>
              <a:rPr lang="en-US">
                <a:cs typeface="Source Sans Pro Light"/>
              </a:rPr>
              <a:t>which  </a:t>
            </a:r>
            <a:r>
              <a:rPr lang="en-US" spc="-5">
                <a:cs typeface="Source Sans Pro Light"/>
              </a:rPr>
              <a:t>were </a:t>
            </a:r>
            <a:r>
              <a:rPr lang="en-US">
                <a:cs typeface="Source Sans Pro Light"/>
              </a:rPr>
              <a:t>used </a:t>
            </a:r>
            <a:r>
              <a:rPr lang="en-US" spc="-5">
                <a:cs typeface="Source Sans Pro Light"/>
              </a:rPr>
              <a:t>by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students, for</a:t>
            </a:r>
            <a:r>
              <a:rPr lang="en-US" spc="1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example: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12700" marR="5080" algn="just">
              <a:lnSpc>
                <a:spcPct val="118100"/>
              </a:lnSpc>
            </a:pPr>
            <a:r>
              <a:rPr lang="en-US" i="1">
                <a:cs typeface="Source Sans Pro Light"/>
              </a:rPr>
              <a:t>“RNA is a </a:t>
            </a:r>
            <a:r>
              <a:rPr lang="en-US" i="1" spc="-10">
                <a:cs typeface="Source Sans Pro Light"/>
              </a:rPr>
              <a:t>source </a:t>
            </a:r>
            <a:r>
              <a:rPr lang="en-US" i="1">
                <a:cs typeface="Source Sans Pro Light"/>
              </a:rPr>
              <a:t>of </a:t>
            </a:r>
            <a:r>
              <a:rPr lang="en-US" i="1" spc="-5">
                <a:cs typeface="Source Sans Pro Light"/>
              </a:rPr>
              <a:t>information, </a:t>
            </a:r>
            <a:r>
              <a:rPr lang="en-US" i="1">
                <a:cs typeface="Source Sans Pro Light"/>
              </a:rPr>
              <a:t>a </a:t>
            </a:r>
            <a:r>
              <a:rPr lang="en-US" i="1" spc="-5">
                <a:cs typeface="Source Sans Pro Light"/>
              </a:rPr>
              <a:t>genetic material, </a:t>
            </a:r>
            <a:r>
              <a:rPr lang="en-US" i="1">
                <a:cs typeface="Source Sans Pro Light"/>
              </a:rPr>
              <a:t>which sends </a:t>
            </a:r>
            <a:r>
              <a:rPr lang="en-US" i="1" spc="-5">
                <a:cs typeface="Source Sans Pro Light"/>
              </a:rPr>
              <a:t>information towards </a:t>
            </a:r>
            <a:r>
              <a:rPr lang="en-US" i="1">
                <a:cs typeface="Source Sans Pro Light"/>
              </a:rPr>
              <a:t>the host </a:t>
            </a:r>
            <a:r>
              <a:rPr lang="en-US" i="1" spc="-5">
                <a:cs typeface="Source Sans Pro Light"/>
              </a:rPr>
              <a:t>cell </a:t>
            </a:r>
            <a:r>
              <a:rPr lang="en-US" i="1" spc="-10">
                <a:cs typeface="Source Sans Pro Light"/>
              </a:rPr>
              <a:t>to  </a:t>
            </a:r>
            <a:r>
              <a:rPr lang="en-US" i="1">
                <a:cs typeface="Source Sans Pro Light"/>
              </a:rPr>
              <a:t>exploit it and </a:t>
            </a:r>
            <a:r>
              <a:rPr lang="en-US" i="1" spc="-10">
                <a:cs typeface="Source Sans Pro Light"/>
              </a:rPr>
              <a:t>reproduce </a:t>
            </a:r>
            <a:r>
              <a:rPr lang="en-US" i="1">
                <a:cs typeface="Source Sans Pro Light"/>
              </a:rPr>
              <a:t>within </a:t>
            </a:r>
            <a:r>
              <a:rPr lang="en-US" i="1" spc="5">
                <a:cs typeface="Source Sans Pro Light"/>
              </a:rPr>
              <a:t>it, </a:t>
            </a:r>
            <a:r>
              <a:rPr lang="en-US" i="1">
                <a:cs typeface="Source Sans Pro Light"/>
              </a:rPr>
              <a:t>thus </a:t>
            </a:r>
            <a:r>
              <a:rPr lang="en-US" i="1" spc="-5">
                <a:cs typeface="Source Sans Pro Light"/>
              </a:rPr>
              <a:t>creating more </a:t>
            </a:r>
            <a:r>
              <a:rPr lang="en-US" i="1">
                <a:cs typeface="Source Sans Pro Light"/>
              </a:rPr>
              <a:t>of its </a:t>
            </a:r>
            <a:r>
              <a:rPr lang="en-US" i="1" spc="-5">
                <a:cs typeface="Source Sans Pro Light"/>
              </a:rPr>
              <a:t>copies. </a:t>
            </a:r>
            <a:r>
              <a:rPr lang="en-US" i="1">
                <a:cs typeface="Source Sans Pro Light"/>
              </a:rPr>
              <a:t>These </a:t>
            </a:r>
            <a:r>
              <a:rPr lang="en-US" i="1" spc="-5">
                <a:cs typeface="Source Sans Pro Light"/>
              </a:rPr>
              <a:t>copies </a:t>
            </a:r>
            <a:r>
              <a:rPr lang="en-US" i="1">
                <a:cs typeface="Source Sans Pro Light"/>
              </a:rPr>
              <a:t>do this same </a:t>
            </a:r>
            <a:r>
              <a:rPr lang="en-US" i="1" spc="-5">
                <a:cs typeface="Source Sans Pro Light"/>
              </a:rPr>
              <a:t>process  </a:t>
            </a:r>
            <a:r>
              <a:rPr lang="en-US" i="1">
                <a:cs typeface="Source Sans Pro Light"/>
              </a:rPr>
              <a:t>again and again, </a:t>
            </a:r>
            <a:r>
              <a:rPr lang="en-US" i="1" spc="-5">
                <a:cs typeface="Source Sans Pro Light"/>
              </a:rPr>
              <a:t>growing </a:t>
            </a:r>
            <a:r>
              <a:rPr lang="en-US" i="1">
                <a:cs typeface="Source Sans Pro Light"/>
              </a:rPr>
              <a:t>in </a:t>
            </a:r>
            <a:r>
              <a:rPr lang="en-US" i="1" spc="-5">
                <a:cs typeface="Source Sans Pro Light"/>
              </a:rPr>
              <a:t>numbers numerously. </a:t>
            </a:r>
            <a:r>
              <a:rPr lang="en-US" i="1">
                <a:cs typeface="Source Sans Pro Light"/>
              </a:rPr>
              <a:t>RNA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>
                <a:cs typeface="Source Sans Pro Light"/>
              </a:rPr>
              <a:t>be </a:t>
            </a:r>
            <a:r>
              <a:rPr lang="en-US" i="1" spc="-5">
                <a:cs typeface="Source Sans Pro Light"/>
              </a:rPr>
              <a:t>therefore </a:t>
            </a:r>
            <a:r>
              <a:rPr lang="en-US" i="1" spc="-10">
                <a:cs typeface="Source Sans Pro Light"/>
              </a:rPr>
              <a:t>interpreted </a:t>
            </a:r>
            <a:r>
              <a:rPr lang="en-US" i="1">
                <a:cs typeface="Source Sans Pro Light"/>
              </a:rPr>
              <a:t>as a </a:t>
            </a:r>
            <a:r>
              <a:rPr lang="en-US" i="1" spc="-15">
                <a:cs typeface="Source Sans Pro Light"/>
              </a:rPr>
              <a:t>“brain” </a:t>
            </a:r>
            <a:r>
              <a:rPr lang="en-US" i="1">
                <a:cs typeface="Source Sans Pro Light"/>
              </a:rPr>
              <a:t>or  </a:t>
            </a:r>
            <a:r>
              <a:rPr lang="en-US" i="1" spc="-5">
                <a:cs typeface="Source Sans Pro Light"/>
              </a:rPr>
              <a:t>“information </a:t>
            </a:r>
            <a:r>
              <a:rPr lang="en-US" i="1">
                <a:cs typeface="Source Sans Pro Light"/>
              </a:rPr>
              <a:t>carrier” </a:t>
            </a:r>
            <a:r>
              <a:rPr lang="en-US" i="1" spc="-5">
                <a:cs typeface="Source Sans Pro Light"/>
              </a:rPr>
              <a:t>like </a:t>
            </a:r>
            <a:r>
              <a:rPr lang="en-US" i="1">
                <a:cs typeface="Source Sans Pro Light"/>
              </a:rPr>
              <a:t>in </a:t>
            </a:r>
            <a:r>
              <a:rPr lang="en-US" i="1" spc="-10">
                <a:cs typeface="Source Sans Pro Light"/>
              </a:rPr>
              <a:t>David’s </a:t>
            </a:r>
            <a:r>
              <a:rPr lang="en-US" i="1">
                <a:cs typeface="Source Sans Pro Light"/>
              </a:rPr>
              <a:t>virus, which had one. On the other hand, Hemagglutinin acts as  </a:t>
            </a:r>
            <a:r>
              <a:rPr lang="en-US" i="1" spc="-5">
                <a:cs typeface="Source Sans Pro Light"/>
              </a:rPr>
              <a:t>connectors </a:t>
            </a:r>
            <a:r>
              <a:rPr lang="en-US" i="1">
                <a:cs typeface="Source Sans Pro Light"/>
              </a:rPr>
              <a:t>that </a:t>
            </a:r>
            <a:r>
              <a:rPr lang="en-US" i="1" spc="-5">
                <a:cs typeface="Source Sans Pro Light"/>
              </a:rPr>
              <a:t>attach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a host </a:t>
            </a:r>
            <a:r>
              <a:rPr lang="en-US" i="1" spc="-5">
                <a:cs typeface="Source Sans Pro Light"/>
              </a:rPr>
              <a:t>cell </a:t>
            </a:r>
            <a:r>
              <a:rPr lang="en-US" i="1">
                <a:cs typeface="Source Sans Pro Light"/>
              </a:rPr>
              <a:t>just </a:t>
            </a:r>
            <a:r>
              <a:rPr lang="en-US" i="1" spc="-5">
                <a:cs typeface="Source Sans Pro Light"/>
              </a:rPr>
              <a:t>like </a:t>
            </a:r>
            <a:r>
              <a:rPr lang="en-US" i="1">
                <a:cs typeface="Source Sans Pro Light"/>
              </a:rPr>
              <a:t>those </a:t>
            </a:r>
            <a:r>
              <a:rPr lang="en-US" i="1" spc="-5">
                <a:cs typeface="Source Sans Pro Light"/>
              </a:rPr>
              <a:t>spikes </a:t>
            </a:r>
            <a:r>
              <a:rPr lang="en-US" i="1">
                <a:cs typeface="Source Sans Pro Light"/>
              </a:rPr>
              <a:t>in </a:t>
            </a:r>
            <a:r>
              <a:rPr lang="en-US" i="1" spc="-15">
                <a:cs typeface="Source Sans Pro Light"/>
              </a:rPr>
              <a:t>Elisabeth’s</a:t>
            </a:r>
            <a:r>
              <a:rPr lang="en-US" i="1" spc="25">
                <a:cs typeface="Source Sans Pro Light"/>
              </a:rPr>
              <a:t> </a:t>
            </a:r>
            <a:r>
              <a:rPr lang="en-US" i="1" spc="-20">
                <a:cs typeface="Source Sans Pro Light"/>
              </a:rPr>
              <a:t>virus.”</a:t>
            </a:r>
          </a:p>
          <a:p>
            <a:pPr marL="12700" marR="5080" algn="just">
              <a:lnSpc>
                <a:spcPct val="118100"/>
              </a:lnSpc>
            </a:pPr>
            <a:endParaRPr lang="en-US" i="1" spc="-20">
              <a:cs typeface="Source Sans Pro Light"/>
            </a:endParaRPr>
          </a:p>
          <a:p>
            <a:pPr marL="12700" marR="5080" algn="just">
              <a:lnSpc>
                <a:spcPct val="118100"/>
              </a:lnSpc>
              <a:spcBef>
                <a:spcPts val="100"/>
              </a:spcBef>
            </a:pPr>
            <a:r>
              <a:rPr lang="en-US">
                <a:cs typeface="Source Sans Pro Light"/>
              </a:rPr>
              <a:t>When you finish with your </a:t>
            </a:r>
            <a:r>
              <a:rPr lang="en-US" spc="-10">
                <a:cs typeface="Source Sans Pro Light"/>
              </a:rPr>
              <a:t>comparative </a:t>
            </a:r>
            <a:r>
              <a:rPr lang="en-US" spc="-5">
                <a:cs typeface="Source Sans Pro Light"/>
              </a:rPr>
              <a:t>explanation, ask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sum up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they </a:t>
            </a:r>
            <a:r>
              <a:rPr lang="en-US" spc="-5">
                <a:cs typeface="Source Sans Pro Light"/>
              </a:rPr>
              <a:t>learnt  about </a:t>
            </a:r>
            <a:r>
              <a:rPr lang="en-US">
                <a:cs typeface="Source Sans Pro Light"/>
              </a:rPr>
              <a:t>Virus,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they know </a:t>
            </a:r>
            <a:r>
              <a:rPr lang="en-US" spc="-5">
                <a:cs typeface="Source Sans Pro Light"/>
              </a:rPr>
              <a:t>(and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they </a:t>
            </a:r>
            <a:r>
              <a:rPr lang="en-US" spc="-10">
                <a:cs typeface="Source Sans Pro Light"/>
              </a:rPr>
              <a:t>can </a:t>
            </a:r>
            <a:r>
              <a:rPr lang="en-US" spc="-5">
                <a:cs typeface="Source Sans Pro Light"/>
              </a:rPr>
              <a:t>deduce) and let </a:t>
            </a:r>
            <a:r>
              <a:rPr lang="en-US">
                <a:cs typeface="Source Sans Pro Light"/>
              </a:rPr>
              <a:t>them </a:t>
            </a:r>
            <a:r>
              <a:rPr lang="en-US" spc="-5">
                <a:cs typeface="Source Sans Pro Light"/>
              </a:rPr>
              <a:t>write </a:t>
            </a:r>
            <a:r>
              <a:rPr lang="en-US">
                <a:cs typeface="Source Sans Pro Light"/>
              </a:rPr>
              <a:t>it on </a:t>
            </a:r>
            <a:r>
              <a:rPr lang="en-US" spc="-10">
                <a:cs typeface="Source Sans Pro Light"/>
              </a:rPr>
              <a:t>a</a:t>
            </a:r>
            <a:br>
              <a:rPr lang="en-US" spc="-10">
                <a:cs typeface="Calibri"/>
              </a:rPr>
            </a:br>
            <a:r>
              <a:rPr lang="en-US" spc="-15">
                <a:cs typeface="Source Sans Pro Light"/>
              </a:rPr>
              <a:t>paper. </a:t>
            </a:r>
            <a:r>
              <a:rPr lang="en-US">
                <a:cs typeface="Source Sans Pro Light"/>
              </a:rPr>
              <a:t>It should  look</a:t>
            </a:r>
            <a:r>
              <a:rPr lang="en-US" spc="-5">
                <a:cs typeface="Source Sans Pro Light"/>
              </a:rPr>
              <a:t> like: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12700" marR="5080" algn="just">
              <a:lnSpc>
                <a:spcPct val="118100"/>
              </a:lnSpc>
            </a:pPr>
            <a:r>
              <a:rPr lang="en-US" i="1">
                <a:cs typeface="Source Sans Pro Light"/>
              </a:rPr>
              <a:t>Viruses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are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tiny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particles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that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can</a:t>
            </a:r>
            <a:r>
              <a:rPr lang="en-US" i="1" spc="-3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infect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not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only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humans,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but</a:t>
            </a:r>
            <a:r>
              <a:rPr lang="en-US" i="1" spc="-3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also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plants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animals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3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cause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them  a disease. Viruses </a:t>
            </a:r>
            <a:r>
              <a:rPr lang="en-US" i="1" spc="-5">
                <a:cs typeface="Source Sans Pro Light"/>
              </a:rPr>
              <a:t>are created </a:t>
            </a:r>
            <a:r>
              <a:rPr lang="en-US" i="1">
                <a:cs typeface="Source Sans Pro Light"/>
              </a:rPr>
              <a:t>of a </a:t>
            </a:r>
            <a:r>
              <a:rPr lang="en-US" i="1" spc="-5">
                <a:cs typeface="Source Sans Pro Light"/>
              </a:rPr>
              <a:t>genetic material </a:t>
            </a:r>
            <a:r>
              <a:rPr lang="en-US" i="1">
                <a:cs typeface="Source Sans Pro Light"/>
              </a:rPr>
              <a:t>RNa, which is </a:t>
            </a:r>
            <a:r>
              <a:rPr lang="en-US" i="1" spc="-5">
                <a:cs typeface="Source Sans Pro Light"/>
              </a:rPr>
              <a:t>protected by </a:t>
            </a:r>
            <a:r>
              <a:rPr lang="en-US" i="1">
                <a:cs typeface="Source Sans Pro Light"/>
              </a:rPr>
              <a:t>a </a:t>
            </a:r>
            <a:r>
              <a:rPr lang="en-US" i="1" spc="-5">
                <a:cs typeface="Source Sans Pro Light"/>
              </a:rPr>
              <a:t>protein wrapping.  </a:t>
            </a:r>
            <a:r>
              <a:rPr lang="en-US" i="1">
                <a:cs typeface="Source Sans Pro Light"/>
              </a:rPr>
              <a:t>Viruses abduct specific </a:t>
            </a:r>
            <a:r>
              <a:rPr lang="en-US" i="1" spc="-5">
                <a:cs typeface="Source Sans Pro Light"/>
              </a:rPr>
              <a:t>cells </a:t>
            </a:r>
            <a:r>
              <a:rPr lang="en-US" i="1">
                <a:cs typeface="Source Sans Pro Light"/>
              </a:rPr>
              <a:t>of living </a:t>
            </a:r>
            <a:r>
              <a:rPr lang="en-US" i="1" spc="-5">
                <a:cs typeface="Source Sans Pro Light"/>
              </a:rPr>
              <a:t>organisms. </a:t>
            </a:r>
            <a:r>
              <a:rPr lang="en-US" i="1">
                <a:cs typeface="Source Sans Pro Light"/>
              </a:rPr>
              <a:t>Their insert their </a:t>
            </a:r>
            <a:r>
              <a:rPr lang="en-US" i="1" spc="-5">
                <a:cs typeface="Source Sans Pro Light"/>
              </a:rPr>
              <a:t>genetic information into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cell,  overwrite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take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control.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Cell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becomes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unwilling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host,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which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is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forced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to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make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more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viruses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  </a:t>
            </a:r>
            <a:r>
              <a:rPr lang="en-US" i="1" spc="-5">
                <a:cs typeface="Source Sans Pro Light"/>
              </a:rPr>
              <a:t>spread </a:t>
            </a:r>
            <a:r>
              <a:rPr lang="en-US" i="1">
                <a:cs typeface="Source Sans Pro Light"/>
              </a:rPr>
              <a:t>them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infect </a:t>
            </a:r>
            <a:r>
              <a:rPr lang="en-US" i="1">
                <a:cs typeface="Source Sans Pro Light"/>
              </a:rPr>
              <a:t>them </a:t>
            </a:r>
            <a:r>
              <a:rPr lang="en-US" i="1" spc="-10">
                <a:cs typeface="Source Sans Pro Light"/>
              </a:rPr>
              <a:t>further. </a:t>
            </a:r>
            <a:r>
              <a:rPr lang="en-US" i="1">
                <a:cs typeface="Source Sans Pro Light"/>
              </a:rPr>
              <a:t>As </a:t>
            </a:r>
            <a:r>
              <a:rPr lang="en-US" i="1" spc="-5">
                <a:cs typeface="Source Sans Pro Light"/>
              </a:rPr>
              <a:t>more </a:t>
            </a:r>
            <a:r>
              <a:rPr lang="en-US" i="1">
                <a:cs typeface="Source Sans Pro Light"/>
              </a:rPr>
              <a:t>and </a:t>
            </a:r>
            <a:r>
              <a:rPr lang="en-US" i="1" spc="-5">
                <a:cs typeface="Source Sans Pro Light"/>
              </a:rPr>
              <a:t>more cells are infected, </a:t>
            </a:r>
            <a:r>
              <a:rPr lang="en-US" i="1">
                <a:cs typeface="Source Sans Pro Light"/>
              </a:rPr>
              <a:t>the immune </a:t>
            </a:r>
            <a:r>
              <a:rPr lang="en-US" i="1" spc="-5">
                <a:cs typeface="Source Sans Pro Light"/>
              </a:rPr>
              <a:t>system starts </a:t>
            </a:r>
            <a:r>
              <a:rPr lang="en-US" i="1" spc="-10">
                <a:cs typeface="Source Sans Pro Light"/>
              </a:rPr>
              <a:t>to  </a:t>
            </a:r>
            <a:r>
              <a:rPr lang="en-US" i="1" spc="-5">
                <a:cs typeface="Source Sans Pro Light"/>
              </a:rPr>
              <a:t>tackle </a:t>
            </a:r>
            <a:r>
              <a:rPr lang="en-US" i="1">
                <a:cs typeface="Source Sans Pro Light"/>
              </a:rPr>
              <a:t>them and signs of health issues </a:t>
            </a:r>
            <a:r>
              <a:rPr lang="en-US" i="1" spc="-15">
                <a:cs typeface="Source Sans Pro Light"/>
              </a:rPr>
              <a:t>occur. </a:t>
            </a:r>
            <a:r>
              <a:rPr lang="en-US" i="1">
                <a:cs typeface="Source Sans Pro Light"/>
              </a:rPr>
              <a:t>With the Flu, it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>
                <a:cs typeface="Source Sans Pro Light"/>
              </a:rPr>
              <a:t>be sneezing, headache, </a:t>
            </a:r>
            <a:r>
              <a:rPr lang="en-US" i="1" spc="-5">
                <a:cs typeface="Source Sans Pro Light"/>
              </a:rPr>
              <a:t>raised  temperature.</a:t>
            </a:r>
            <a:endParaRPr lang="en-US">
              <a:cs typeface="Source Sans Pro Light"/>
            </a:endParaRPr>
          </a:p>
          <a:p>
            <a:pPr marL="12700" marR="5080" algn="just">
              <a:lnSpc>
                <a:spcPct val="118100"/>
              </a:lnSpc>
            </a:pPr>
            <a:endParaRPr lang="en-US"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97AEA7-BBB0-4B9B-B3CD-AFFC63B4C7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12CDCDA-83EA-41D8-A074-B44FA3019B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5403877"/>
                  </p:ext>
                </p:extLst>
              </p:nvPr>
            </p:nvGraphicFramePr>
            <p:xfrm>
              <a:off x="10346706" y="1986417"/>
              <a:ext cx="7006281" cy="69491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006281" cy="6949165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2614581" ay="3193294" az="22386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7750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12CDCDA-83EA-41D8-A074-B44FA3019B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46706" y="1986417"/>
                <a:ext cx="7006281" cy="6949165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E17E435-0C21-4C81-AEDC-BFB763CB582A}"/>
              </a:ext>
            </a:extLst>
          </p:cNvPr>
          <p:cNvSpPr/>
          <p:nvPr/>
        </p:nvSpPr>
        <p:spPr>
          <a:xfrm>
            <a:off x="12372711" y="9015968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22222"/>
                </a:solidFill>
              </a:rPr>
              <a:t>Click on the model to interact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2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12019756" cy="828000"/>
            <a:chOff x="-3847425" y="8642689"/>
            <a:chExt cx="7908450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-3847425" y="8642693"/>
              <a:ext cx="769235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25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74700"/>
            <a:ext cx="1501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4.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–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Bacteria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and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Virus </a:t>
            </a:r>
            <a:r>
              <a:rPr lang="en-US" sz="2800" spc="-15">
                <a:solidFill>
                  <a:srgbClr val="FFFFFF"/>
                </a:solidFill>
                <a:cs typeface="Source Sans Pro Light"/>
              </a:rPr>
              <a:t>are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not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the</a:t>
            </a:r>
            <a:r>
              <a:rPr lang="en-US" sz="2800" spc="3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same</a:t>
            </a:r>
            <a:endParaRPr lang="en-US" sz="280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1" y="1689100"/>
            <a:ext cx="8457406" cy="75614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">
                <a:cs typeface="Source Sans Pro"/>
              </a:rPr>
              <a:t>Tools</a:t>
            </a:r>
            <a:endParaRPr lang="en-US">
              <a:cs typeface="Source Sans Pro"/>
            </a:endParaRPr>
          </a:p>
          <a:p>
            <a:pPr marL="12700">
              <a:lnSpc>
                <a:spcPct val="100000"/>
              </a:lnSpc>
            </a:pPr>
            <a:r>
              <a:rPr lang="en-US" spc="-5">
                <a:cs typeface="Source Sans Pro Light"/>
              </a:rPr>
              <a:t>Device </a:t>
            </a:r>
            <a:r>
              <a:rPr lang="en-US">
                <a:cs typeface="Source Sans Pro Light"/>
              </a:rPr>
              <a:t>with LifeLiqe – </a:t>
            </a:r>
            <a:r>
              <a:rPr lang="en-US" b="1" spc="-10">
                <a:cs typeface="Source Sans Pro"/>
              </a:rPr>
              <a:t>“Bacteria” </a:t>
            </a:r>
            <a:r>
              <a:rPr lang="en-US" spc="-5">
                <a:cs typeface="Source Sans Pro Light"/>
              </a:rPr>
              <a:t>and </a:t>
            </a:r>
            <a:r>
              <a:rPr lang="en-US" b="1" spc="-5">
                <a:cs typeface="Source Sans Pro"/>
              </a:rPr>
              <a:t>“Influenza” </a:t>
            </a:r>
            <a:r>
              <a:rPr lang="en-US">
                <a:cs typeface="Source Sans Pro Light"/>
              </a:rPr>
              <a:t>3D model, </a:t>
            </a:r>
            <a:r>
              <a:rPr lang="en-US" spc="-5">
                <a:cs typeface="Source Sans Pro Light"/>
              </a:rPr>
              <a:t>Internet</a:t>
            </a:r>
            <a:r>
              <a:rPr lang="en-US" spc="1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connection.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400"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en-US" b="1" spc="-10">
                <a:cs typeface="Source Sans Pro"/>
              </a:rPr>
              <a:t>Preparation</a:t>
            </a:r>
            <a:endParaRPr lang="en-US" b="1">
              <a:cs typeface="Source Sans Pro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US" spc="-5">
                <a:cs typeface="Source Sans Pro Light"/>
              </a:rPr>
              <a:t>Make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following </a:t>
            </a:r>
            <a:r>
              <a:rPr lang="en-US" spc="-10">
                <a:cs typeface="Source Sans Pro Light"/>
              </a:rPr>
              <a:t>table </a:t>
            </a:r>
            <a:r>
              <a:rPr lang="en-US">
                <a:cs typeface="Source Sans Pro Light"/>
              </a:rPr>
              <a:t>in </a:t>
            </a:r>
            <a:r>
              <a:rPr lang="en-US" spc="-5">
                <a:cs typeface="Source Sans Pro Light"/>
              </a:rPr>
              <a:t>Word (Microsoft) </a:t>
            </a:r>
            <a:r>
              <a:rPr lang="en-US">
                <a:cs typeface="Source Sans Pro Light"/>
              </a:rPr>
              <a:t>or </a:t>
            </a:r>
            <a:r>
              <a:rPr lang="en-US" spc="-20">
                <a:cs typeface="Source Sans Pro Light"/>
              </a:rPr>
              <a:t>Pages </a:t>
            </a:r>
            <a:r>
              <a:rPr lang="en-US">
                <a:cs typeface="Source Sans Pro Light"/>
              </a:rPr>
              <a:t>(iOS), or </a:t>
            </a:r>
            <a:r>
              <a:rPr lang="en-US" spc="-10">
                <a:cs typeface="Source Sans Pro Light"/>
              </a:rPr>
              <a:t>copy </a:t>
            </a:r>
            <a:r>
              <a:rPr lang="en-US">
                <a:cs typeface="Source Sans Pro Light"/>
              </a:rPr>
              <a:t>it </a:t>
            </a:r>
            <a:r>
              <a:rPr lang="en-US" spc="-5">
                <a:cs typeface="Source Sans Pro Light"/>
              </a:rPr>
              <a:t>by </a:t>
            </a:r>
            <a:r>
              <a:rPr lang="en-US">
                <a:cs typeface="Source Sans Pro Light"/>
              </a:rPr>
              <a:t>using snipping</a:t>
            </a:r>
            <a:r>
              <a:rPr lang="en-US" spc="9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tool.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>
                <a:cs typeface="Source Sans Pro Light"/>
              </a:rPr>
              <a:t>Print </a:t>
            </a:r>
            <a:r>
              <a:rPr lang="en-US">
                <a:cs typeface="Source Sans Pro Light"/>
              </a:rPr>
              <a:t>them </a:t>
            </a:r>
            <a:r>
              <a:rPr lang="en-US" spc="-5">
                <a:cs typeface="Source Sans Pro Light"/>
              </a:rPr>
              <a:t>and hand </a:t>
            </a:r>
            <a:r>
              <a:rPr lang="en-US">
                <a:cs typeface="Source Sans Pro Light"/>
              </a:rPr>
              <a:t>out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before </a:t>
            </a:r>
            <a:r>
              <a:rPr lang="en-US">
                <a:cs typeface="Source Sans Pro Light"/>
              </a:rPr>
              <a:t>the</a:t>
            </a:r>
            <a:r>
              <a:rPr lang="en-US" spc="4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activity.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80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b="1" spc="-5">
                <a:cs typeface="Source Sans Pro"/>
              </a:rPr>
              <a:t>Instructions</a:t>
            </a:r>
            <a:endParaRPr lang="en-US" sz="2400" b="1">
              <a:cs typeface="Times New Roman"/>
            </a:endParaRPr>
          </a:p>
          <a:p>
            <a:pPr marL="12700" marR="5080" indent="32384" algn="just">
              <a:lnSpc>
                <a:spcPct val="118100"/>
              </a:lnSpc>
            </a:pPr>
            <a:r>
              <a:rPr lang="en-US">
                <a:cs typeface="Source Sans Pro Light"/>
              </a:rPr>
              <a:t>Work with Lifeliqe </a:t>
            </a:r>
            <a:r>
              <a:rPr lang="en-US" b="1" spc="-10">
                <a:cs typeface="Source Sans Pro"/>
              </a:rPr>
              <a:t>“Bacteria” </a:t>
            </a:r>
            <a:r>
              <a:rPr lang="en-US">
                <a:cs typeface="Source Sans Pro Light"/>
              </a:rPr>
              <a:t>3D model, Lifeliqe </a:t>
            </a:r>
            <a:r>
              <a:rPr lang="en-US" b="1" spc="-5">
                <a:cs typeface="Source Sans Pro"/>
              </a:rPr>
              <a:t>“Influenza” </a:t>
            </a:r>
            <a:r>
              <a:rPr lang="en-US">
                <a:cs typeface="Source Sans Pro Light"/>
              </a:rPr>
              <a:t>3D model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Internet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find out  the </a:t>
            </a:r>
            <a:r>
              <a:rPr lang="en-US" spc="-5">
                <a:cs typeface="Source Sans Pro Light"/>
              </a:rPr>
              <a:t>answers and </a:t>
            </a:r>
            <a:r>
              <a:rPr lang="en-US">
                <a:cs typeface="Source Sans Pro Light"/>
              </a:rPr>
              <a:t>fill the </a:t>
            </a:r>
            <a:r>
              <a:rPr lang="en-US" spc="-10">
                <a:cs typeface="Source Sans Pro Light"/>
              </a:rPr>
              <a:t>table. Encourage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find </a:t>
            </a:r>
            <a:r>
              <a:rPr lang="en-US" spc="-5">
                <a:cs typeface="Source Sans Pro Light"/>
              </a:rPr>
              <a:t>reliable </a:t>
            </a:r>
            <a:r>
              <a:rPr lang="en-US" spc="-10">
                <a:cs typeface="Source Sans Pro Light"/>
              </a:rPr>
              <a:t>sources </a:t>
            </a:r>
            <a:r>
              <a:rPr lang="en-US" spc="-5">
                <a:cs typeface="Source Sans Pro Light"/>
              </a:rPr>
              <a:t>and </a:t>
            </a:r>
            <a:r>
              <a:rPr lang="en-US" spc="-10">
                <a:cs typeface="Source Sans Pro Light"/>
              </a:rPr>
              <a:t>compare </a:t>
            </a:r>
            <a:r>
              <a:rPr lang="en-US">
                <a:cs typeface="Source Sans Pro Light"/>
              </a:rPr>
              <a:t>their  </a:t>
            </a:r>
            <a:r>
              <a:rPr lang="en-US" spc="-5">
                <a:cs typeface="Source Sans Pro Light"/>
              </a:rPr>
              <a:t>information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find out if they </a:t>
            </a:r>
            <a:r>
              <a:rPr lang="en-US" spc="-5">
                <a:cs typeface="Source Sans Pro Light"/>
              </a:rPr>
              <a:t>differ </a:t>
            </a:r>
            <a:r>
              <a:rPr lang="en-US">
                <a:cs typeface="Source Sans Pro Light"/>
              </a:rPr>
              <a:t>or </a:t>
            </a:r>
            <a:r>
              <a:rPr lang="en-US" spc="-5">
                <a:cs typeface="Source Sans Pro Light"/>
              </a:rPr>
              <a:t>have same</a:t>
            </a:r>
            <a:r>
              <a:rPr lang="en-US" spc="2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interpretation.</a:t>
            </a:r>
          </a:p>
          <a:p>
            <a:pPr marL="12700" marR="5080" indent="32384" algn="just">
              <a:lnSpc>
                <a:spcPct val="118100"/>
              </a:lnSpc>
            </a:pPr>
            <a:endParaRPr lang="en-US" spc="-10">
              <a:cs typeface="Source Sans Pro Light"/>
            </a:endParaRPr>
          </a:p>
          <a:p>
            <a:pPr marL="12700" marR="6350">
              <a:lnSpc>
                <a:spcPct val="118100"/>
              </a:lnSpc>
              <a:spcBef>
                <a:spcPts val="100"/>
              </a:spcBef>
            </a:pPr>
            <a:r>
              <a:rPr lang="en-US">
                <a:cs typeface="Source Sans Pro Light"/>
              </a:rPr>
              <a:t>Work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together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with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your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students.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Fill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in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rows</a:t>
            </a:r>
            <a:r>
              <a:rPr lang="en-US" spc="-15">
                <a:cs typeface="Source Sans Pro Light"/>
              </a:rPr>
              <a:t> after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confirm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information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provided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by  </a:t>
            </a:r>
            <a:r>
              <a:rPr lang="en-US">
                <a:cs typeface="Source Sans Pro Light"/>
              </a:rPr>
              <a:t>the</a:t>
            </a:r>
            <a:r>
              <a:rPr lang="en-US" spc="-5">
                <a:cs typeface="Source Sans Pro Light"/>
              </a:rPr>
              <a:t> students.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>
              <a:cs typeface="Times New Roman"/>
            </a:endParaRPr>
          </a:p>
          <a:p>
            <a:pPr marL="469900" marR="5080" indent="-457200">
              <a:lnSpc>
                <a:spcPct val="100000"/>
              </a:lnSpc>
            </a:pPr>
            <a:r>
              <a:rPr lang="en-US" i="1" spc="-5">
                <a:cs typeface="Source Sans Pro"/>
              </a:rPr>
              <a:t>Note: </a:t>
            </a:r>
            <a:r>
              <a:rPr lang="en-US" i="1">
                <a:cs typeface="Source Sans Pro Light"/>
              </a:rPr>
              <a:t>Some </a:t>
            </a:r>
            <a:r>
              <a:rPr lang="en-US" i="1" spc="-5">
                <a:cs typeface="Source Sans Pro Light"/>
              </a:rPr>
              <a:t>rows, </a:t>
            </a:r>
            <a:r>
              <a:rPr lang="en-US" i="1">
                <a:cs typeface="Source Sans Pro Light"/>
              </a:rPr>
              <a:t>such as </a:t>
            </a:r>
            <a:r>
              <a:rPr lang="en-US" i="1">
                <a:cs typeface="Source Sans Pro"/>
              </a:rPr>
              <a:t>Is it </a:t>
            </a:r>
            <a:r>
              <a:rPr lang="en-US" i="1" spc="-5">
                <a:cs typeface="Source Sans Pro"/>
              </a:rPr>
              <a:t>alive? </a:t>
            </a:r>
            <a:r>
              <a:rPr lang="en-US" i="1">
                <a:cs typeface="Source Sans Pro Light"/>
              </a:rPr>
              <a:t>or </a:t>
            </a:r>
            <a:r>
              <a:rPr lang="en-US" i="1" spc="-15">
                <a:cs typeface="Source Sans Pro"/>
              </a:rPr>
              <a:t>Treatment </a:t>
            </a:r>
            <a:r>
              <a:rPr lang="en-US" i="1">
                <a:cs typeface="Source Sans Pro Light"/>
              </a:rPr>
              <a:t>might have a </a:t>
            </a:r>
            <a:r>
              <a:rPr lang="en-US" i="1" spc="-5">
                <a:cs typeface="Source Sans Pro Light"/>
              </a:rPr>
              <a:t>variety </a:t>
            </a:r>
            <a:r>
              <a:rPr lang="en-US" i="1">
                <a:cs typeface="Source Sans Pro Light"/>
              </a:rPr>
              <a:t>of </a:t>
            </a:r>
            <a:r>
              <a:rPr lang="en-US" i="1" spc="-5">
                <a:cs typeface="Source Sans Pro Light"/>
              </a:rPr>
              <a:t>interpretations. They </a:t>
            </a:r>
            <a:r>
              <a:rPr lang="en-US" i="1">
                <a:cs typeface="Source Sans Pro Light"/>
              </a:rPr>
              <a:t>may  </a:t>
            </a:r>
            <a:r>
              <a:rPr lang="en-US" i="1" spc="-5">
                <a:cs typeface="Source Sans Pro Light"/>
              </a:rPr>
              <a:t>result </a:t>
            </a:r>
            <a:r>
              <a:rPr lang="en-US" i="1">
                <a:cs typeface="Source Sans Pro Light"/>
              </a:rPr>
              <a:t>in discussion which </a:t>
            </a:r>
            <a:r>
              <a:rPr lang="en-US" i="1" spc="-5">
                <a:cs typeface="Source Sans Pro Light"/>
              </a:rPr>
              <a:t>encourage </a:t>
            </a:r>
            <a:r>
              <a:rPr lang="en-US" i="1">
                <a:cs typeface="Source Sans Pro Light"/>
              </a:rPr>
              <a:t>your </a:t>
            </a:r>
            <a:r>
              <a:rPr lang="en-US" i="1" spc="-5">
                <a:cs typeface="Source Sans Pro Light"/>
              </a:rPr>
              <a:t>students </a:t>
            </a:r>
            <a:r>
              <a:rPr lang="en-US" i="1" spc="-10">
                <a:cs typeface="Source Sans Pro Light"/>
              </a:rPr>
              <a:t>to</a:t>
            </a:r>
            <a:r>
              <a:rPr lang="en-US" i="1" spc="1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brainstorm.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60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b="1" spc="-15">
                <a:cs typeface="Source Sans Pro"/>
              </a:rPr>
              <a:t>Extend </a:t>
            </a:r>
            <a:r>
              <a:rPr lang="en-US" b="1" spc="-5">
                <a:cs typeface="Source Sans Pro"/>
              </a:rPr>
              <a:t>your</a:t>
            </a:r>
            <a:r>
              <a:rPr lang="en-US" b="1">
                <a:cs typeface="Source Sans Pro"/>
              </a:rPr>
              <a:t> </a:t>
            </a:r>
            <a:r>
              <a:rPr lang="en-US" b="1" spc="-5">
                <a:cs typeface="Source Sans Pro"/>
              </a:rPr>
              <a:t>knowledge</a:t>
            </a:r>
            <a:endParaRPr lang="en-US" b="1">
              <a:cs typeface="Source Sans Pro"/>
            </a:endParaRPr>
          </a:p>
          <a:p>
            <a:pPr marL="12700">
              <a:lnSpc>
                <a:spcPct val="100000"/>
              </a:lnSpc>
            </a:pPr>
            <a:r>
              <a:rPr lang="en-US" spc="-15">
                <a:cs typeface="Source Sans Pro Light"/>
              </a:rPr>
              <a:t>You </a:t>
            </a:r>
            <a:r>
              <a:rPr lang="en-US" spc="-10">
                <a:cs typeface="Source Sans Pro Light"/>
              </a:rPr>
              <a:t>can extend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knowledge by </a:t>
            </a:r>
            <a:r>
              <a:rPr lang="en-US" spc="-10">
                <a:cs typeface="Source Sans Pro Light"/>
              </a:rPr>
              <a:t>watching a </a:t>
            </a:r>
            <a:r>
              <a:rPr lang="en-US">
                <a:cs typeface="Source Sans Pro Light"/>
              </a:rPr>
              <a:t>video </a:t>
            </a:r>
            <a:r>
              <a:rPr lang="en-US" spc="-5">
                <a:cs typeface="Source Sans Pro Light"/>
              </a:rPr>
              <a:t>about </a:t>
            </a:r>
            <a:r>
              <a:rPr lang="en-US" b="1" spc="-10">
                <a:cs typeface="Source Sans Pro"/>
              </a:rPr>
              <a:t>bacteria </a:t>
            </a:r>
            <a:r>
              <a:rPr lang="en-US" b="1" spc="-5">
                <a:cs typeface="Source Sans Pro"/>
              </a:rPr>
              <a:t>and </a:t>
            </a:r>
            <a:r>
              <a:rPr lang="en-US" b="1">
                <a:cs typeface="Source Sans Pro"/>
              </a:rPr>
              <a:t>viruses</a:t>
            </a:r>
          </a:p>
          <a:p>
            <a:pPr marL="12700">
              <a:lnSpc>
                <a:spcPct val="100000"/>
              </a:lnSpc>
            </a:pPr>
            <a:r>
              <a:rPr lang="en-US">
                <a:cs typeface="Source Sans Pro Light"/>
              </a:rPr>
              <a:t>on </a:t>
            </a:r>
            <a:r>
              <a:rPr lang="en-US" spc="-15">
                <a:cs typeface="Source Sans Pro Light"/>
              </a:rPr>
              <a:t>YouTube:  </a:t>
            </a:r>
            <a:r>
              <a:rPr lang="en-US" u="sng">
                <a:solidFill>
                  <a:srgbClr val="00318B"/>
                </a:solidFill>
                <a:uFill>
                  <a:solidFill>
                    <a:srgbClr val="00318B"/>
                  </a:solidFill>
                </a:uFill>
                <a:cs typeface="Source Sans Pro Light"/>
              </a:rPr>
              <a:t>https://youtu.be/s-HThHRV4uo</a:t>
            </a:r>
            <a:endParaRPr lang="en-US">
              <a:cs typeface="Source Sans Pro Light"/>
            </a:endParaRPr>
          </a:p>
          <a:p>
            <a:pPr marL="12700" marR="5080" indent="32384" algn="just">
              <a:lnSpc>
                <a:spcPct val="118100"/>
              </a:lnSpc>
            </a:pPr>
            <a:endParaRPr lang="en-US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endParaRPr lang="en-US">
              <a:cs typeface="Source Sans Pro Light"/>
            </a:endParaRPr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9AE4CE68-10DB-48CE-87BF-E389CD80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77074"/>
              </p:ext>
            </p:extLst>
          </p:nvPr>
        </p:nvGraphicFramePr>
        <p:xfrm>
          <a:off x="9663113" y="1701800"/>
          <a:ext cx="8529637" cy="42079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5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9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noFill/>
                      <a:prstDash val="soli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0" spc="-10" dirty="0">
                          <a:latin typeface="Source Sans Pro" panose="020B0503030403020204" pitchFamily="34" charset="-18"/>
                          <a:cs typeface="Source Sans Pro Light"/>
                        </a:rPr>
                        <a:t>Bacteria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noFill/>
                      <a:prstDash val="soli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Virus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9525">
                      <a:noFill/>
                      <a:prstDash val="soli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134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Introduction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065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Nucleus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Ribosomes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Nucleus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200" b="0" spc="-10" dirty="0">
                          <a:latin typeface="Source Sans Pro" panose="020B0503030403020204" pitchFamily="34" charset="-18"/>
                          <a:cs typeface="Source Sans Pro Light"/>
                        </a:rPr>
                        <a:t>Structures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lang="cs-CZ" sz="1200" b="0" spc="5" dirty="0">
                          <a:latin typeface="Source Sans Pro" panose="020B0503030403020204" pitchFamily="34" charset="-18"/>
                          <a:cs typeface="Source Sans Pro Light"/>
                        </a:rPr>
                        <a:t>(D</a:t>
                      </a:r>
                      <a:r>
                        <a:rPr sz="1200" b="0" spc="5" dirty="0">
                          <a:latin typeface="Source Sans Pro" panose="020B0503030403020204" pitchFamily="34" charset="-18"/>
                          <a:cs typeface="Source Sans Pro Light"/>
                        </a:rPr>
                        <a:t>NA </a:t>
                      </a: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or RNA</a:t>
                      </a:r>
                      <a:r>
                        <a:rPr sz="1200" b="0" spc="-40" dirty="0">
                          <a:latin typeface="Source Sans Pro" panose="020B0503030403020204" pitchFamily="34" charset="-18"/>
                          <a:cs typeface="Source Sans Pro Light"/>
                        </a:rPr>
                        <a:t> </a:t>
                      </a: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position)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Reproduction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065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200" b="0" spc="-15" dirty="0">
                          <a:latin typeface="Source Sans Pro" panose="020B0503030403020204" pitchFamily="34" charset="-18"/>
                          <a:cs typeface="Source Sans Pro Light"/>
                        </a:rPr>
                        <a:t>Treatment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Benefits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Size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998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Is it</a:t>
                      </a: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 alive?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1942DD1-B180-4246-94E8-F926E3C3FD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AA15875-EC31-494F-AC6A-0F0EF9EB30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5743869"/>
                  </p:ext>
                </p:extLst>
              </p:nvPr>
            </p:nvGraphicFramePr>
            <p:xfrm>
              <a:off x="14515816" y="6126160"/>
              <a:ext cx="2983707" cy="29470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3707" cy="2947023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2417176" ay="2240239" az="163248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39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AA15875-EC31-494F-AC6A-0F0EF9EB30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15816" y="6126160"/>
                <a:ext cx="2983707" cy="2947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068116F-E08C-40B6-A89F-9C3C25437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5601085"/>
                  </p:ext>
                </p:extLst>
              </p:nvPr>
            </p:nvGraphicFramePr>
            <p:xfrm>
              <a:off x="10001769" y="5536002"/>
              <a:ext cx="4035973" cy="491170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035973" cy="4911703"/>
                    </a:xfrm>
                    <a:prstGeom prst="rect">
                      <a:avLst/>
                    </a:prstGeom>
                  </am3d:spPr>
                  <am3d:camera>
                    <am3d:pos x="0" y="0" z="67929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89" d="1000000"/>
                    <am3d:preTrans dx="-2492904" dy="-1410480" dz="7845505"/>
                    <am3d:scale>
                      <am3d:sx n="1000000" d="1000000"/>
                      <am3d:sy n="1000000" d="1000000"/>
                      <am3d:sz n="1000000" d="1000000"/>
                    </am3d:scale>
                    <am3d:rot ax="2373477" ay="2048251" az="14922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439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068116F-E08C-40B6-A89F-9C3C25437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1769" y="5536002"/>
                <a:ext cx="4035973" cy="4911703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C2C52BF-530A-49BF-A3E9-1F2661572E83}"/>
              </a:ext>
            </a:extLst>
          </p:cNvPr>
          <p:cNvSpPr/>
          <p:nvPr/>
        </p:nvSpPr>
        <p:spPr>
          <a:xfrm>
            <a:off x="13664622" y="9153739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22222"/>
                </a:solidFill>
              </a:rPr>
              <a:t>Click on the model to interact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7351711" cy="828000"/>
            <a:chOff x="-776065" y="8642689"/>
            <a:chExt cx="4837090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624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74700"/>
            <a:ext cx="1501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5.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–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Evil </a:t>
            </a:r>
            <a:r>
              <a:rPr lang="en-US" sz="2800" spc="-15">
                <a:solidFill>
                  <a:srgbClr val="FFFFFF"/>
                </a:solidFill>
                <a:cs typeface="Source Sans Pro Light"/>
              </a:rPr>
              <a:t>scientist’s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council</a:t>
            </a:r>
            <a:endParaRPr lang="en-US" sz="280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8691563" cy="703038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15">
                <a:cs typeface="Source Sans Pro"/>
              </a:rPr>
              <a:t>Tools</a:t>
            </a:r>
            <a:endParaRPr lang="en-US" b="1">
              <a:cs typeface="Source Sans Pro"/>
            </a:endParaRPr>
          </a:p>
          <a:p>
            <a:pPr marL="12700">
              <a:lnSpc>
                <a:spcPct val="100000"/>
              </a:lnSpc>
            </a:pPr>
            <a:r>
              <a:rPr lang="en-US" spc="-5">
                <a:cs typeface="Source Sans Pro Light"/>
              </a:rPr>
              <a:t>Device </a:t>
            </a:r>
            <a:r>
              <a:rPr lang="en-US">
                <a:cs typeface="Source Sans Pro Light"/>
              </a:rPr>
              <a:t>with LifeLiqe – </a:t>
            </a:r>
            <a:r>
              <a:rPr lang="en-US" b="1">
                <a:cs typeface="Source Sans Pro"/>
              </a:rPr>
              <a:t>“HIV </a:t>
            </a:r>
            <a:r>
              <a:rPr lang="en-US" b="1" spc="-5">
                <a:cs typeface="Source Sans Pro"/>
              </a:rPr>
              <a:t>virus”</a:t>
            </a:r>
            <a:r>
              <a:rPr lang="en-US" spc="-5">
                <a:cs typeface="Source Sans Pro"/>
              </a:rPr>
              <a:t> </a:t>
            </a:r>
            <a:r>
              <a:rPr lang="en-US">
                <a:cs typeface="Source Sans Pro Light"/>
              </a:rPr>
              <a:t>3D model, </a:t>
            </a:r>
            <a:r>
              <a:rPr lang="en-US" spc="-5">
                <a:cs typeface="Source Sans Pro Light"/>
              </a:rPr>
              <a:t>Internet</a:t>
            </a:r>
            <a:r>
              <a:rPr lang="en-US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connection.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b="1" spc="-5">
                <a:cs typeface="Source Sans Pro"/>
              </a:rPr>
              <a:t>Instructions</a:t>
            </a:r>
            <a:endParaRPr lang="en-US" b="1"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000">
              <a:cs typeface="Times New Roman"/>
            </a:endParaRPr>
          </a:p>
          <a:p>
            <a:pPr marL="12700" marR="5080" algn="just">
              <a:lnSpc>
                <a:spcPct val="118100"/>
              </a:lnSpc>
            </a:pPr>
            <a:r>
              <a:rPr lang="en-US">
                <a:cs typeface="Source Sans Pro Light"/>
              </a:rPr>
              <a:t>Open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Lifeliqe</a:t>
            </a:r>
            <a:r>
              <a:rPr lang="en-US" spc="-20">
                <a:cs typeface="Source Sans Pro Light"/>
              </a:rPr>
              <a:t> </a:t>
            </a:r>
            <a:r>
              <a:rPr lang="en-US" b="1">
                <a:cs typeface="Source Sans Pro"/>
              </a:rPr>
              <a:t>“HIV</a:t>
            </a:r>
            <a:r>
              <a:rPr lang="en-US" b="1" spc="-25">
                <a:cs typeface="Source Sans Pro"/>
              </a:rPr>
              <a:t> </a:t>
            </a:r>
            <a:r>
              <a:rPr lang="en-US" b="1" spc="-5">
                <a:cs typeface="Source Sans Pro"/>
              </a:rPr>
              <a:t>virus”</a:t>
            </a:r>
            <a:r>
              <a:rPr lang="en-US" b="1" spc="-20">
                <a:cs typeface="Source Sans Pro"/>
              </a:rPr>
              <a:t> </a:t>
            </a:r>
            <a:r>
              <a:rPr lang="en-US">
                <a:cs typeface="Source Sans Pro Light"/>
              </a:rPr>
              <a:t>model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show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it</a:t>
            </a:r>
            <a:r>
              <a:rPr lang="en-US" spc="-1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class.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If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have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a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tablet,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use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it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as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your</a:t>
            </a:r>
            <a:r>
              <a:rPr lang="en-US" spc="-1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“picture”  through role play </a:t>
            </a:r>
            <a:r>
              <a:rPr lang="en-US">
                <a:cs typeface="Source Sans Pro Light"/>
              </a:rPr>
              <a:t>of </a:t>
            </a:r>
            <a:r>
              <a:rPr lang="en-US" spc="-5">
                <a:cs typeface="Source Sans Pro Light"/>
              </a:rPr>
              <a:t>an </a:t>
            </a:r>
            <a:r>
              <a:rPr lang="en-US">
                <a:cs typeface="Source Sans Pro Light"/>
              </a:rPr>
              <a:t>evil </a:t>
            </a:r>
            <a:r>
              <a:rPr lang="en-US" spc="-5">
                <a:cs typeface="Source Sans Pro Light"/>
              </a:rPr>
              <a:t>scientist. </a:t>
            </a:r>
            <a:r>
              <a:rPr lang="en-US" spc="-25">
                <a:cs typeface="Source Sans Pro Light"/>
              </a:rPr>
              <a:t>Talk </a:t>
            </a:r>
            <a:r>
              <a:rPr lang="en-US" spc="-5">
                <a:cs typeface="Source Sans Pro Light"/>
              </a:rPr>
              <a:t>about </a:t>
            </a:r>
            <a:r>
              <a:rPr lang="en-US" spc="5">
                <a:cs typeface="Source Sans Pro Light"/>
              </a:rPr>
              <a:t>HIV </a:t>
            </a:r>
            <a:r>
              <a:rPr lang="en-US" spc="-5">
                <a:cs typeface="Source Sans Pro Light"/>
              </a:rPr>
              <a:t>as </a:t>
            </a:r>
            <a:r>
              <a:rPr lang="en-US">
                <a:cs typeface="Source Sans Pro Light"/>
              </a:rPr>
              <a:t>your virus which will rule the world,  </a:t>
            </a:r>
            <a:r>
              <a:rPr lang="en-US" spc="-5">
                <a:cs typeface="Source Sans Pro Light"/>
              </a:rPr>
              <a:t>structuring </a:t>
            </a:r>
            <a:r>
              <a:rPr lang="en-US" spc="-15">
                <a:cs typeface="Source Sans Pro Light"/>
              </a:rPr>
              <a:t>text </a:t>
            </a:r>
            <a:r>
              <a:rPr lang="en-US">
                <a:cs typeface="Source Sans Pro Light"/>
              </a:rPr>
              <a:t>on the </a:t>
            </a:r>
            <a:r>
              <a:rPr lang="en-US" spc="-10">
                <a:cs typeface="Source Sans Pro Light"/>
              </a:rPr>
              <a:t>ideas </a:t>
            </a:r>
            <a:r>
              <a:rPr lang="en-US" spc="-5">
                <a:cs typeface="Source Sans Pro Light"/>
              </a:rPr>
              <a:t>from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bulletins </a:t>
            </a:r>
            <a:r>
              <a:rPr lang="en-US">
                <a:cs typeface="Source Sans Pro Light"/>
              </a:rPr>
              <a:t>in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following </a:t>
            </a:r>
            <a:r>
              <a:rPr lang="en-US">
                <a:cs typeface="Source Sans Pro Light"/>
              </a:rPr>
              <a:t>point. It should look</a:t>
            </a:r>
            <a:r>
              <a:rPr lang="en-US" spc="7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like: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12700" marR="5080" algn="just">
              <a:lnSpc>
                <a:spcPct val="118100"/>
              </a:lnSpc>
            </a:pPr>
            <a:r>
              <a:rPr lang="en-US" i="1">
                <a:cs typeface="Source Sans Pro Light"/>
              </a:rPr>
              <a:t>Glad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see </a:t>
            </a:r>
            <a:r>
              <a:rPr lang="en-US" i="1" spc="-5">
                <a:cs typeface="Source Sans Pro Light"/>
              </a:rPr>
              <a:t>everyone </a:t>
            </a:r>
            <a:r>
              <a:rPr lang="en-US" i="1">
                <a:cs typeface="Source Sans Pro Light"/>
              </a:rPr>
              <a:t>on the </a:t>
            </a:r>
            <a:r>
              <a:rPr lang="en-US" i="1" spc="-5">
                <a:cs typeface="Source Sans Pro Light"/>
              </a:rPr>
              <a:t>evil council. </a:t>
            </a:r>
            <a:r>
              <a:rPr lang="en-US" i="1">
                <a:cs typeface="Source Sans Pro Light"/>
              </a:rPr>
              <a:t>I </a:t>
            </a:r>
            <a:r>
              <a:rPr lang="en-US" i="1" spc="-5">
                <a:cs typeface="Source Sans Pro Light"/>
              </a:rPr>
              <a:t>present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you my HIV virus. Its </a:t>
            </a:r>
            <a:r>
              <a:rPr lang="en-US" i="1" spc="-5">
                <a:cs typeface="Source Sans Pro Light"/>
              </a:rPr>
              <a:t>symptoms diversifies </a:t>
            </a:r>
            <a:r>
              <a:rPr lang="en-US" i="1" spc="-10">
                <a:cs typeface="Source Sans Pro Light"/>
              </a:rPr>
              <a:t>from  </a:t>
            </a:r>
            <a:r>
              <a:rPr lang="en-US" i="1" spc="-5">
                <a:cs typeface="Source Sans Pro Light"/>
              </a:rPr>
              <a:t>person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person, </a:t>
            </a:r>
            <a:r>
              <a:rPr lang="en-US" i="1">
                <a:cs typeface="Source Sans Pro Light"/>
              </a:rPr>
              <a:t>but mostly in the </a:t>
            </a:r>
            <a:r>
              <a:rPr lang="en-US" i="1" spc="-5">
                <a:cs typeface="Source Sans Pro Light"/>
              </a:rPr>
              <a:t>first stage </a:t>
            </a:r>
            <a:r>
              <a:rPr lang="en-US" i="1">
                <a:cs typeface="Source Sans Pro Light"/>
              </a:rPr>
              <a:t>people </a:t>
            </a:r>
            <a:r>
              <a:rPr lang="en-US" i="1" spc="-5">
                <a:cs typeface="Source Sans Pro Light"/>
              </a:rPr>
              <a:t>become acutely </a:t>
            </a:r>
            <a:r>
              <a:rPr lang="en-US" i="1">
                <a:cs typeface="Source Sans Pro Light"/>
              </a:rPr>
              <a:t>ill, having </a:t>
            </a:r>
            <a:r>
              <a:rPr lang="en-US" i="1" spc="-5">
                <a:cs typeface="Source Sans Pro Light"/>
              </a:rPr>
              <a:t>flu-like symptoms  </a:t>
            </a:r>
            <a:r>
              <a:rPr lang="en-US" i="1" spc="-15">
                <a:cs typeface="Source Sans Pro Light"/>
              </a:rPr>
              <a:t>(fever, </a:t>
            </a:r>
            <a:r>
              <a:rPr lang="en-US" i="1" spc="-5">
                <a:cs typeface="Source Sans Pro Light"/>
              </a:rPr>
              <a:t>sore </a:t>
            </a:r>
            <a:r>
              <a:rPr lang="en-US" i="1">
                <a:cs typeface="Source Sans Pro Light"/>
              </a:rPr>
              <a:t>throat, headaches). </a:t>
            </a:r>
            <a:r>
              <a:rPr lang="en-US" i="1" spc="-10">
                <a:cs typeface="Source Sans Pro Light"/>
              </a:rPr>
              <a:t>However, </a:t>
            </a:r>
            <a:r>
              <a:rPr lang="en-US" i="1">
                <a:cs typeface="Source Sans Pro Light"/>
              </a:rPr>
              <a:t>the virus </a:t>
            </a:r>
            <a:r>
              <a:rPr lang="en-US" i="1" spc="-5">
                <a:cs typeface="Source Sans Pro Light"/>
              </a:rPr>
              <a:t>cannot </a:t>
            </a:r>
            <a:r>
              <a:rPr lang="en-US" i="1">
                <a:cs typeface="Source Sans Pro Light"/>
              </a:rPr>
              <a:t>be </a:t>
            </a:r>
            <a:r>
              <a:rPr lang="en-US" i="1" spc="-5">
                <a:cs typeface="Source Sans Pro Light"/>
              </a:rPr>
              <a:t>destroyed, even </a:t>
            </a:r>
            <a:r>
              <a:rPr lang="en-US" i="1">
                <a:cs typeface="Source Sans Pro Light"/>
              </a:rPr>
              <a:t>if the </a:t>
            </a:r>
            <a:r>
              <a:rPr lang="en-US" i="1" spc="-5">
                <a:cs typeface="Source Sans Pro Light"/>
              </a:rPr>
              <a:t>first acute </a:t>
            </a:r>
            <a:r>
              <a:rPr lang="en-US" i="1">
                <a:cs typeface="Source Sans Pro Light"/>
              </a:rPr>
              <a:t>illnesses  diminish.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prevails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silently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in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second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stage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making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host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look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healthy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then,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in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last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stage,  </a:t>
            </a:r>
            <a:r>
              <a:rPr lang="en-US" i="1">
                <a:cs typeface="Source Sans Pro Light"/>
              </a:rPr>
              <a:t>virus unleashes a full attack, </a:t>
            </a:r>
            <a:r>
              <a:rPr lang="en-US" i="1" spc="-5">
                <a:cs typeface="Source Sans Pro Light"/>
              </a:rPr>
              <a:t>destroying </a:t>
            </a:r>
            <a:r>
              <a:rPr lang="en-US" i="1">
                <a:cs typeface="Source Sans Pro Light"/>
              </a:rPr>
              <a:t>the </a:t>
            </a:r>
            <a:r>
              <a:rPr lang="en-US" i="1" spc="-20">
                <a:cs typeface="Source Sans Pro Light"/>
              </a:rPr>
              <a:t>victim’s </a:t>
            </a:r>
            <a:r>
              <a:rPr lang="en-US" i="1">
                <a:cs typeface="Source Sans Pro Light"/>
              </a:rPr>
              <a:t>immune </a:t>
            </a:r>
            <a:r>
              <a:rPr lang="en-US" i="1" spc="-5">
                <a:cs typeface="Source Sans Pro Light"/>
              </a:rPr>
              <a:t>system. </a:t>
            </a:r>
            <a:r>
              <a:rPr lang="en-US" i="1" spc="-10">
                <a:cs typeface="Source Sans Pro Light"/>
              </a:rPr>
              <a:t>From </a:t>
            </a:r>
            <a:r>
              <a:rPr lang="en-US" i="1">
                <a:cs typeface="Source Sans Pro Light"/>
              </a:rPr>
              <a:t>now on, it </a:t>
            </a:r>
            <a:r>
              <a:rPr lang="en-US" i="1" spc="-5">
                <a:cs typeface="Source Sans Pro Light"/>
              </a:rPr>
              <a:t>keeps </a:t>
            </a:r>
            <a:r>
              <a:rPr lang="en-US" i="1" spc="-20">
                <a:cs typeface="Source Sans Pro Light"/>
              </a:rPr>
              <a:t>victim’s  </a:t>
            </a:r>
            <a:r>
              <a:rPr lang="en-US" i="1" spc="-5">
                <a:cs typeface="Source Sans Pro Light"/>
              </a:rPr>
              <a:t>defense </a:t>
            </a:r>
            <a:r>
              <a:rPr lang="en-US" i="1">
                <a:cs typeface="Source Sans Pro Light"/>
              </a:rPr>
              <a:t>very weak so </a:t>
            </a:r>
            <a:r>
              <a:rPr lang="en-US" i="1" spc="-5">
                <a:cs typeface="Source Sans Pro Light"/>
              </a:rPr>
              <a:t>even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ordinary curable </a:t>
            </a:r>
            <a:r>
              <a:rPr lang="en-US" i="1">
                <a:cs typeface="Source Sans Pro Light"/>
              </a:rPr>
              <a:t>illnesses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 spc="-5">
                <a:cs typeface="Source Sans Pro Light"/>
              </a:rPr>
              <a:t>become </a:t>
            </a:r>
            <a:r>
              <a:rPr lang="en-US" i="1">
                <a:cs typeface="Source Sans Pro Light"/>
              </a:rPr>
              <a:t>a serious threat, </a:t>
            </a:r>
            <a:r>
              <a:rPr lang="en-US" i="1" spc="-5">
                <a:cs typeface="Source Sans Pro Light"/>
              </a:rPr>
              <a:t>even fatal. </a:t>
            </a:r>
            <a:r>
              <a:rPr lang="en-US" i="1">
                <a:cs typeface="Source Sans Pro Light"/>
              </a:rPr>
              <a:t>The  </a:t>
            </a:r>
            <a:r>
              <a:rPr lang="en-US" i="1" spc="-5">
                <a:cs typeface="Source Sans Pro Light"/>
              </a:rPr>
              <a:t>Infected </a:t>
            </a:r>
            <a:r>
              <a:rPr lang="en-US" i="1">
                <a:cs typeface="Source Sans Pro Light"/>
              </a:rPr>
              <a:t>host then </a:t>
            </a:r>
            <a:r>
              <a:rPr lang="en-US" i="1" spc="-5">
                <a:cs typeface="Source Sans Pro Light"/>
              </a:rPr>
              <a:t>becomes </a:t>
            </a:r>
            <a:r>
              <a:rPr lang="en-US" i="1">
                <a:cs typeface="Source Sans Pro Light"/>
              </a:rPr>
              <a:t>a medium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transfer </a:t>
            </a:r>
            <a:r>
              <a:rPr lang="en-US" i="1">
                <a:cs typeface="Source Sans Pro Light"/>
              </a:rPr>
              <a:t>the virus </a:t>
            </a:r>
            <a:r>
              <a:rPr lang="en-US" i="1" spc="-5">
                <a:cs typeface="Source Sans Pro Light"/>
              </a:rPr>
              <a:t>through </a:t>
            </a:r>
            <a:r>
              <a:rPr lang="en-US" i="1">
                <a:cs typeface="Source Sans Pro Light"/>
              </a:rPr>
              <a:t>sexual </a:t>
            </a:r>
            <a:r>
              <a:rPr lang="en-US" i="1" spc="-10">
                <a:cs typeface="Source Sans Pro Light"/>
              </a:rPr>
              <a:t>intercourse, </a:t>
            </a:r>
            <a:r>
              <a:rPr lang="en-US" i="1">
                <a:cs typeface="Source Sans Pro Light"/>
              </a:rPr>
              <a:t>sharing  injections when </a:t>
            </a:r>
            <a:r>
              <a:rPr lang="en-US" i="1" spc="-5">
                <a:cs typeface="Source Sans Pro Light"/>
              </a:rPr>
              <a:t>taking </a:t>
            </a:r>
            <a:r>
              <a:rPr lang="en-US" i="1">
                <a:cs typeface="Source Sans Pro Light"/>
              </a:rPr>
              <a:t>drugs or </a:t>
            </a:r>
            <a:r>
              <a:rPr lang="en-US" i="1" spc="-5">
                <a:cs typeface="Source Sans Pro Light"/>
              </a:rPr>
              <a:t>even through </a:t>
            </a:r>
            <a:r>
              <a:rPr lang="en-US" i="1">
                <a:cs typeface="Source Sans Pro Light"/>
              </a:rPr>
              <a:t>blood </a:t>
            </a:r>
            <a:r>
              <a:rPr lang="en-US" i="1" spc="-5">
                <a:cs typeface="Source Sans Pro Light"/>
              </a:rPr>
              <a:t>transfusions. People </a:t>
            </a:r>
            <a:r>
              <a:rPr lang="en-US" i="1">
                <a:cs typeface="Source Sans Pro Light"/>
              </a:rPr>
              <a:t>with a </a:t>
            </a:r>
            <a:r>
              <a:rPr lang="en-US" i="1" spc="-5">
                <a:cs typeface="Source Sans Pro Light"/>
              </a:rPr>
              <a:t>weaker </a:t>
            </a:r>
            <a:r>
              <a:rPr lang="en-US" i="1">
                <a:cs typeface="Source Sans Pro Light"/>
              </a:rPr>
              <a:t>immune  </a:t>
            </a:r>
            <a:r>
              <a:rPr lang="en-US" i="1" spc="-5">
                <a:cs typeface="Source Sans Pro Light"/>
              </a:rPr>
              <a:t>system are more likely </a:t>
            </a:r>
            <a:r>
              <a:rPr lang="en-US" i="1" spc="-10">
                <a:cs typeface="Source Sans Pro Light"/>
              </a:rPr>
              <a:t>to get </a:t>
            </a:r>
            <a:r>
              <a:rPr lang="en-US" i="1" spc="5">
                <a:cs typeface="Source Sans Pro Light"/>
              </a:rPr>
              <a:t>it. </a:t>
            </a:r>
            <a:r>
              <a:rPr lang="en-US" i="1" spc="-5">
                <a:cs typeface="Source Sans Pro Light"/>
              </a:rPr>
              <a:t>There </a:t>
            </a:r>
            <a:r>
              <a:rPr lang="en-US" i="1">
                <a:cs typeface="Source Sans Pro Light"/>
              </a:rPr>
              <a:t>is no </a:t>
            </a:r>
            <a:r>
              <a:rPr lang="en-US" i="1" spc="-5">
                <a:cs typeface="Source Sans Pro Light"/>
              </a:rPr>
              <a:t>cure for </a:t>
            </a:r>
            <a:r>
              <a:rPr lang="en-US" i="1">
                <a:cs typeface="Source Sans Pro Light"/>
              </a:rPr>
              <a:t>it yet, but many supportive </a:t>
            </a:r>
            <a:r>
              <a:rPr lang="en-US" i="1" spc="-5">
                <a:cs typeface="Source Sans Pro Light"/>
              </a:rPr>
              <a:t>treatments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 spc="-5">
                <a:cs typeface="Source Sans Pro Light"/>
              </a:rPr>
              <a:t>cause</a:t>
            </a:r>
            <a:r>
              <a:rPr lang="en-US" i="1" spc="-1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 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rapidly </a:t>
            </a:r>
            <a:r>
              <a:rPr lang="en-US" i="1">
                <a:cs typeface="Source Sans Pro Light"/>
              </a:rPr>
              <a:t>slow down the </a:t>
            </a:r>
            <a:r>
              <a:rPr lang="en-US" i="1" spc="-5">
                <a:cs typeface="Source Sans Pro Light"/>
              </a:rPr>
              <a:t>evolution process </a:t>
            </a:r>
            <a:r>
              <a:rPr lang="en-US" i="1">
                <a:cs typeface="Source Sans Pro Light"/>
              </a:rPr>
              <a:t>and </a:t>
            </a:r>
            <a:r>
              <a:rPr lang="en-US" i="1" spc="-5">
                <a:cs typeface="Source Sans Pro Light"/>
              </a:rPr>
              <a:t>keep </a:t>
            </a:r>
            <a:r>
              <a:rPr lang="en-US" i="1">
                <a:cs typeface="Source Sans Pro Light"/>
              </a:rPr>
              <a:t>its host </a:t>
            </a:r>
            <a:r>
              <a:rPr lang="en-US" i="1" spc="-5">
                <a:cs typeface="Source Sans Pro Light"/>
              </a:rPr>
              <a:t>relatively </a:t>
            </a:r>
            <a:r>
              <a:rPr lang="en-US" i="1">
                <a:cs typeface="Source Sans Pro Light"/>
              </a:rPr>
              <a:t>healthy and long-living. </a:t>
            </a:r>
            <a:r>
              <a:rPr lang="en-US" i="1" spc="-10">
                <a:cs typeface="Source Sans Pro Light"/>
              </a:rPr>
              <a:t>Pretty  </a:t>
            </a:r>
            <a:r>
              <a:rPr lang="en-US" i="1" spc="-5">
                <a:cs typeface="Source Sans Pro Light"/>
              </a:rPr>
              <a:t>evil, </a:t>
            </a:r>
            <a:r>
              <a:rPr lang="en-US" i="1" spc="-15">
                <a:cs typeface="Source Sans Pro Light"/>
              </a:rPr>
              <a:t>don’t </a:t>
            </a:r>
            <a:r>
              <a:rPr lang="en-US" i="1">
                <a:cs typeface="Source Sans Pro Light"/>
              </a:rPr>
              <a:t>you</a:t>
            </a:r>
            <a:r>
              <a:rPr lang="en-US" i="1" spc="1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think?</a:t>
            </a:r>
          </a:p>
          <a:p>
            <a:pPr marL="12700" marR="5080" algn="just">
              <a:lnSpc>
                <a:spcPct val="118100"/>
              </a:lnSpc>
            </a:pPr>
            <a:endParaRPr lang="en-US">
              <a:cs typeface="Source Sans Pro Light"/>
            </a:endParaRPr>
          </a:p>
        </p:txBody>
      </p:sp>
      <p:sp>
        <p:nvSpPr>
          <p:cNvPr id="13" name="object 13">
            <a:hlinkClick r:id="rId2"/>
            <a:extLst>
              <a:ext uri="{FF2B5EF4-FFF2-40B4-BE49-F238E27FC236}">
                <a16:creationId xmlns:a16="http://schemas.microsoft.com/office/drawing/2014/main" id="{C39FDD92-18BB-4A6D-90BF-919EA410F67B}"/>
              </a:ext>
            </a:extLst>
          </p:cNvPr>
          <p:cNvSpPr/>
          <p:nvPr/>
        </p:nvSpPr>
        <p:spPr>
          <a:xfrm>
            <a:off x="10419556" y="1917700"/>
            <a:ext cx="6858000" cy="7165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DDF467-04BA-455D-B68A-FDBF2B175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0ADFF2-B7D8-4B0C-8F1F-5D5A8A600706}"/>
              </a:ext>
            </a:extLst>
          </p:cNvPr>
          <p:cNvSpPr/>
          <p:nvPr/>
        </p:nvSpPr>
        <p:spPr>
          <a:xfrm>
            <a:off x="12671791" y="9200634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Click to open in Lifeliqe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5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1199" cy="459151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18100"/>
              </a:lnSpc>
              <a:spcBef>
                <a:spcPts val="100"/>
              </a:spcBef>
            </a:pPr>
            <a:r>
              <a:rPr lang="en-US" spc="-5">
                <a:cs typeface="Source Sans Pro Light"/>
              </a:rPr>
              <a:t>Form groups </a:t>
            </a:r>
            <a:r>
              <a:rPr lang="en-US">
                <a:cs typeface="Source Sans Pro Light"/>
              </a:rPr>
              <a:t>(or </a:t>
            </a:r>
            <a:r>
              <a:rPr lang="en-US" spc="-5">
                <a:cs typeface="Source Sans Pro Light"/>
              </a:rPr>
              <a:t>let students </a:t>
            </a:r>
            <a:r>
              <a:rPr lang="en-US">
                <a:cs typeface="Source Sans Pro Light"/>
              </a:rPr>
              <a:t>work </a:t>
            </a:r>
            <a:r>
              <a:rPr lang="en-US" spc="-5">
                <a:cs typeface="Source Sans Pro Light"/>
              </a:rPr>
              <a:t>alone). </a:t>
            </a:r>
            <a:r>
              <a:rPr lang="en-US" spc="10">
                <a:cs typeface="Source Sans Pro Light"/>
              </a:rPr>
              <a:t>Ask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do the </a:t>
            </a:r>
            <a:r>
              <a:rPr lang="en-US" spc="-5">
                <a:cs typeface="Source Sans Pro Light"/>
              </a:rPr>
              <a:t>similar </a:t>
            </a:r>
            <a:r>
              <a:rPr lang="en-US" spc="-10">
                <a:cs typeface="Source Sans Pro Light"/>
              </a:rPr>
              <a:t>presentation </a:t>
            </a:r>
            <a:r>
              <a:rPr lang="en-US" spc="-5">
                <a:cs typeface="Source Sans Pro Light"/>
              </a:rPr>
              <a:t>as </a:t>
            </a:r>
            <a:r>
              <a:rPr lang="en-US">
                <a:cs typeface="Source Sans Pro Light"/>
              </a:rPr>
              <a:t>you.  </a:t>
            </a:r>
            <a:r>
              <a:rPr lang="en-US" spc="-10">
                <a:cs typeface="Source Sans Pro Light"/>
              </a:rPr>
              <a:t>Let </a:t>
            </a:r>
            <a:r>
              <a:rPr lang="en-US">
                <a:cs typeface="Source Sans Pro Light"/>
              </a:rPr>
              <a:t>them look up on the </a:t>
            </a:r>
            <a:r>
              <a:rPr lang="en-US" spc="-5">
                <a:cs typeface="Source Sans Pro Light"/>
              </a:rPr>
              <a:t>Internet any interesting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and </a:t>
            </a:r>
            <a:r>
              <a:rPr lang="en-US" spc="-15">
                <a:cs typeface="Source Sans Pro Light"/>
              </a:rPr>
              <a:t>after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while </a:t>
            </a:r>
            <a:r>
              <a:rPr lang="en-US" spc="-5">
                <a:cs typeface="Source Sans Pro Light"/>
              </a:rPr>
              <a:t>ask </a:t>
            </a:r>
            <a:r>
              <a:rPr lang="en-US">
                <a:cs typeface="Source Sans Pro Light"/>
              </a:rPr>
              <a:t>them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provide </a:t>
            </a:r>
            <a:r>
              <a:rPr lang="en-US">
                <a:cs typeface="Source Sans Pro Light"/>
              </a:rPr>
              <a:t>you the  </a:t>
            </a:r>
            <a:r>
              <a:rPr lang="en-US" spc="-5">
                <a:cs typeface="Source Sans Pro Light"/>
              </a:rPr>
              <a:t>name </a:t>
            </a:r>
            <a:r>
              <a:rPr lang="en-US">
                <a:cs typeface="Source Sans Pro Light"/>
              </a:rPr>
              <a:t>of the virus they will </a:t>
            </a:r>
            <a:r>
              <a:rPr lang="en-US" spc="-5">
                <a:cs typeface="Source Sans Pro Light"/>
              </a:rPr>
              <a:t>present </a:t>
            </a:r>
            <a:r>
              <a:rPr lang="en-US">
                <a:cs typeface="Source Sans Pro Light"/>
              </a:rPr>
              <a:t>(done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eliminate </a:t>
            </a:r>
            <a:r>
              <a:rPr lang="en-US" spc="-10">
                <a:cs typeface="Source Sans Pro Light"/>
              </a:rPr>
              <a:t>duplicates </a:t>
            </a:r>
            <a:r>
              <a:rPr lang="en-US">
                <a:cs typeface="Source Sans Pro Light"/>
              </a:rPr>
              <a:t>of the </a:t>
            </a:r>
            <a:r>
              <a:rPr lang="en-US" spc="-5">
                <a:cs typeface="Source Sans Pro Light"/>
              </a:rPr>
              <a:t>same </a:t>
            </a:r>
            <a:r>
              <a:rPr lang="en-US">
                <a:cs typeface="Source Sans Pro Light"/>
              </a:rPr>
              <a:t>virus in </a:t>
            </a:r>
            <a:r>
              <a:rPr lang="en-US" spc="-5">
                <a:cs typeface="Source Sans Pro Light"/>
              </a:rPr>
              <a:t>presentation).  Once all </a:t>
            </a:r>
            <a:r>
              <a:rPr lang="en-US">
                <a:cs typeface="Source Sans Pro Light"/>
              </a:rPr>
              <a:t>the viruses </a:t>
            </a:r>
            <a:r>
              <a:rPr lang="en-US" spc="-5">
                <a:cs typeface="Source Sans Pro Light"/>
              </a:rPr>
              <a:t>have been </a:t>
            </a:r>
            <a:r>
              <a:rPr lang="en-US">
                <a:cs typeface="Source Sans Pro Light"/>
              </a:rPr>
              <a:t>chosen, </a:t>
            </a:r>
            <a:r>
              <a:rPr lang="en-US" spc="-5">
                <a:cs typeface="Source Sans Pro Light"/>
              </a:rPr>
              <a:t>ask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provide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following information </a:t>
            </a:r>
            <a:r>
              <a:rPr lang="en-US">
                <a:cs typeface="Source Sans Pro Light"/>
              </a:rPr>
              <a:t>(you 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modify them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suit your </a:t>
            </a:r>
            <a:r>
              <a:rPr lang="en-US" spc="-10">
                <a:cs typeface="Source Sans Pro Light"/>
              </a:rPr>
              <a:t>better)that </a:t>
            </a:r>
            <a:r>
              <a:rPr lang="en-US">
                <a:cs typeface="Source Sans Pro Light"/>
              </a:rPr>
              <a:t>they will use </a:t>
            </a:r>
            <a:r>
              <a:rPr lang="en-US" spc="-10">
                <a:cs typeface="Source Sans Pro Light"/>
              </a:rPr>
              <a:t>to make </a:t>
            </a:r>
            <a:r>
              <a:rPr lang="en-US">
                <a:cs typeface="Source Sans Pro Light"/>
              </a:rPr>
              <a:t>their</a:t>
            </a:r>
            <a:r>
              <a:rPr lang="en-US" spc="5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presentation:</a:t>
            </a:r>
            <a:endParaRPr lang="en-US">
              <a:cs typeface="Source Sans Pro Light"/>
            </a:endParaRPr>
          </a:p>
          <a:p>
            <a:pPr marL="665480" marR="4690745" indent="-285750">
              <a:lnSpc>
                <a:spcPct val="100000"/>
              </a:lnSpc>
              <a:spcBef>
                <a:spcPts val="945"/>
              </a:spcBef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Name </a:t>
            </a:r>
            <a:r>
              <a:rPr lang="en-US">
                <a:cs typeface="Source Sans Pro Light"/>
              </a:rPr>
              <a:t>of </a:t>
            </a:r>
            <a:r>
              <a:rPr lang="en-US" spc="-10">
                <a:cs typeface="Source Sans Pro Light"/>
              </a:rPr>
              <a:t>a</a:t>
            </a:r>
            <a:r>
              <a:rPr lang="en-US" spc="-7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virus.  </a:t>
            </a:r>
            <a:r>
              <a:rPr lang="en-US" spc="-5">
                <a:cs typeface="Source Sans Pro Light"/>
              </a:rPr>
              <a:t>Symptoms.</a:t>
            </a:r>
            <a:endParaRPr lang="en-US">
              <a:cs typeface="Source Sans Pro Light"/>
            </a:endParaRPr>
          </a:p>
          <a:p>
            <a:pPr marL="665480" marR="381254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How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it </a:t>
            </a:r>
            <a:r>
              <a:rPr lang="en-US" spc="-5">
                <a:cs typeface="Source Sans Pro Light"/>
              </a:rPr>
              <a:t>be </a:t>
            </a:r>
            <a:r>
              <a:rPr lang="en-US" spc="-15">
                <a:cs typeface="Source Sans Pro Light"/>
              </a:rPr>
              <a:t>treated </a:t>
            </a:r>
            <a:r>
              <a:rPr lang="en-US">
                <a:cs typeface="Source Sans Pro Light"/>
              </a:rPr>
              <a:t>(if </a:t>
            </a:r>
            <a:r>
              <a:rPr lang="en-US" spc="-15">
                <a:cs typeface="Source Sans Pro Light"/>
              </a:rPr>
              <a:t>at </a:t>
            </a:r>
            <a:r>
              <a:rPr lang="en-US" spc="-5">
                <a:cs typeface="Source Sans Pro Light"/>
              </a:rPr>
              <a:t>all).  </a:t>
            </a:r>
            <a:r>
              <a:rPr lang="en-US">
                <a:cs typeface="Source Sans Pro Light"/>
              </a:rPr>
              <a:t>How does is</a:t>
            </a:r>
            <a:r>
              <a:rPr lang="en-US" spc="-10">
                <a:cs typeface="Source Sans Pro Light"/>
              </a:rPr>
              <a:t> spread.</a:t>
            </a:r>
            <a:endParaRPr lang="en-US">
              <a:cs typeface="Source Sans Pro Light"/>
            </a:endParaRPr>
          </a:p>
          <a:p>
            <a:pPr marL="665480" marR="338836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Deadly </a:t>
            </a:r>
            <a:r>
              <a:rPr lang="en-US">
                <a:cs typeface="Source Sans Pro Light"/>
              </a:rPr>
              <a:t>or </a:t>
            </a:r>
            <a:r>
              <a:rPr lang="en-US" spc="-10">
                <a:cs typeface="Source Sans Pro Light"/>
              </a:rPr>
              <a:t>not? </a:t>
            </a:r>
            <a:r>
              <a:rPr lang="en-US" spc="-35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whom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it </a:t>
            </a:r>
            <a:r>
              <a:rPr lang="en-US" spc="-5">
                <a:cs typeface="Source Sans Pro Light"/>
              </a:rPr>
              <a:t>be?  </a:t>
            </a:r>
            <a:r>
              <a:rPr lang="en-US">
                <a:cs typeface="Source Sans Pro Light"/>
              </a:rPr>
              <a:t>Who is </a:t>
            </a:r>
            <a:r>
              <a:rPr lang="en-US" spc="-5">
                <a:cs typeface="Source Sans Pro Light"/>
              </a:rPr>
              <a:t>more likely </a:t>
            </a:r>
            <a:r>
              <a:rPr lang="en-US" spc="-10">
                <a:cs typeface="Source Sans Pro Light"/>
              </a:rPr>
              <a:t>to get </a:t>
            </a:r>
            <a:r>
              <a:rPr lang="en-US" spc="-5">
                <a:cs typeface="Source Sans Pro Light"/>
              </a:rPr>
              <a:t>infected?  What </a:t>
            </a:r>
            <a:r>
              <a:rPr lang="en-US">
                <a:cs typeface="Source Sans Pro Light"/>
              </a:rPr>
              <a:t>kills the virus (if it </a:t>
            </a:r>
            <a:r>
              <a:rPr lang="en-US" spc="-10">
                <a:cs typeface="Source Sans Pro Light"/>
              </a:rPr>
              <a:t>can </a:t>
            </a:r>
            <a:r>
              <a:rPr lang="en-US" spc="-5">
                <a:cs typeface="Source Sans Pro Light"/>
              </a:rPr>
              <a:t>be</a:t>
            </a:r>
            <a:r>
              <a:rPr lang="en-US" spc="-7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killed).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000">
              <a:cs typeface="Times New Roman"/>
            </a:endParaRPr>
          </a:p>
          <a:p>
            <a:pPr marL="12700" marR="5715" algn="just">
              <a:lnSpc>
                <a:spcPct val="118100"/>
              </a:lnSpc>
            </a:pPr>
            <a:r>
              <a:rPr lang="en-US">
                <a:cs typeface="Source Sans Pro Light"/>
              </a:rPr>
              <a:t>The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explanation</a:t>
            </a:r>
            <a:r>
              <a:rPr lang="en-US" spc="-3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process</a:t>
            </a:r>
            <a:r>
              <a:rPr lang="en-US" spc="-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should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be</a:t>
            </a:r>
            <a:r>
              <a:rPr lang="en-US" spc="-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kind</a:t>
            </a:r>
            <a:r>
              <a:rPr lang="en-US" spc="-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of</a:t>
            </a:r>
            <a:r>
              <a:rPr lang="en-US" spc="-35">
                <a:cs typeface="Source Sans Pro Light"/>
              </a:rPr>
              <a:t> </a:t>
            </a:r>
            <a:r>
              <a:rPr lang="en-US" spc="-20">
                <a:cs typeface="Source Sans Pro Light"/>
              </a:rPr>
              <a:t>‘scary’,</a:t>
            </a:r>
            <a:r>
              <a:rPr lang="en-US" spc="-3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making</a:t>
            </a:r>
            <a:r>
              <a:rPr lang="en-US" spc="-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your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virus</a:t>
            </a:r>
            <a:r>
              <a:rPr lang="en-US" spc="-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sound</a:t>
            </a:r>
            <a:r>
              <a:rPr lang="en-US" spc="-3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terrifying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3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dangerous  </a:t>
            </a:r>
            <a:r>
              <a:rPr lang="en-US">
                <a:cs typeface="Source Sans Pro Light"/>
              </a:rPr>
              <a:t>(with </a:t>
            </a:r>
            <a:r>
              <a:rPr lang="en-US" spc="-15">
                <a:cs typeface="Source Sans Pro Light"/>
              </a:rPr>
              <a:t>acceptable </a:t>
            </a:r>
            <a:r>
              <a:rPr lang="en-US" spc="-5">
                <a:cs typeface="Source Sans Pro Light"/>
              </a:rPr>
              <a:t>boundaries), </a:t>
            </a:r>
            <a:r>
              <a:rPr lang="en-US" spc="-10">
                <a:cs typeface="Source Sans Pro Light"/>
              </a:rPr>
              <a:t>just </a:t>
            </a:r>
            <a:r>
              <a:rPr lang="en-US" spc="-5">
                <a:cs typeface="Source Sans Pro Light"/>
              </a:rPr>
              <a:t>like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example </a:t>
            </a:r>
            <a:r>
              <a:rPr lang="en-US">
                <a:cs typeface="Source Sans Pro Light"/>
              </a:rPr>
              <a:t>in the </a:t>
            </a:r>
            <a:r>
              <a:rPr lang="en-US" spc="-5">
                <a:cs typeface="Source Sans Pro Light"/>
              </a:rPr>
              <a:t>previous </a:t>
            </a:r>
            <a:r>
              <a:rPr lang="en-US">
                <a:cs typeface="Source Sans Pro Light"/>
              </a:rPr>
              <a:t>point </a:t>
            </a:r>
            <a:r>
              <a:rPr lang="en-US" spc="-5">
                <a:cs typeface="Source Sans Pro Light"/>
              </a:rPr>
              <a:t>about </a:t>
            </a:r>
            <a:r>
              <a:rPr lang="en-US">
                <a:cs typeface="Source Sans Pro Light"/>
              </a:rPr>
              <a:t>the </a:t>
            </a:r>
            <a:r>
              <a:rPr lang="en-US" spc="5">
                <a:cs typeface="Source Sans Pro Light"/>
              </a:rPr>
              <a:t>HIV </a:t>
            </a:r>
            <a:r>
              <a:rPr lang="en-US">
                <a:cs typeface="Source Sans Pro Light"/>
              </a:rPr>
              <a:t>virus. Use  </a:t>
            </a:r>
            <a:r>
              <a:rPr lang="en-US" spc="-5">
                <a:cs typeface="Source Sans Pro Light"/>
              </a:rPr>
              <a:t>pictures from internet </a:t>
            </a:r>
            <a:r>
              <a:rPr lang="en-US">
                <a:cs typeface="Source Sans Pro Light"/>
              </a:rPr>
              <a:t>or your </a:t>
            </a:r>
            <a:r>
              <a:rPr lang="en-US" spc="-5">
                <a:cs typeface="Source Sans Pro Light"/>
              </a:rPr>
              <a:t>drawings </a:t>
            </a:r>
            <a:r>
              <a:rPr lang="en-US">
                <a:cs typeface="Source Sans Pro Light"/>
              </a:rPr>
              <a:t>of the virus </a:t>
            </a:r>
            <a:r>
              <a:rPr lang="en-US" spc="-5">
                <a:cs typeface="Source Sans Pro Light"/>
              </a:rPr>
              <a:t>for </a:t>
            </a:r>
            <a:r>
              <a:rPr lang="en-US">
                <a:cs typeface="Source Sans Pro Light"/>
              </a:rPr>
              <a:t>your</a:t>
            </a:r>
            <a:r>
              <a:rPr lang="en-US" spc="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presentation.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12700" marR="5080" algn="just">
              <a:lnSpc>
                <a:spcPct val="118100"/>
              </a:lnSpc>
            </a:pPr>
            <a:r>
              <a:rPr lang="en-US" spc="-15">
                <a:cs typeface="Source Sans Pro Light"/>
              </a:rPr>
              <a:t>After</a:t>
            </a:r>
            <a:r>
              <a:rPr lang="en-US" spc="-2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all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groups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(or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students)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have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presented,</a:t>
            </a:r>
            <a:r>
              <a:rPr lang="en-US" spc="-20">
                <a:cs typeface="Source Sans Pro Light"/>
              </a:rPr>
              <a:t> </a:t>
            </a:r>
            <a:r>
              <a:rPr lang="en-US" spc="-15">
                <a:cs typeface="Source Sans Pro Light"/>
              </a:rPr>
              <a:t>take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a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vote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for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which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virus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will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use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</a:t>
            </a:r>
            <a:r>
              <a:rPr lang="en-US" spc="-20">
                <a:cs typeface="Source Sans Pro Light"/>
              </a:rPr>
              <a:t> </a:t>
            </a:r>
            <a:r>
              <a:rPr lang="en-US" spc="-15">
                <a:cs typeface="Source Sans Pro Light"/>
              </a:rPr>
              <a:t>take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over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  world. </a:t>
            </a:r>
            <a:r>
              <a:rPr lang="en-US" spc="10">
                <a:cs typeface="Source Sans Pro Light"/>
              </a:rPr>
              <a:t>Ask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give </a:t>
            </a:r>
            <a:r>
              <a:rPr lang="en-US" spc="-10">
                <a:cs typeface="Source Sans Pro Light"/>
              </a:rPr>
              <a:t>reasons </a:t>
            </a:r>
            <a:r>
              <a:rPr lang="en-US">
                <a:cs typeface="Source Sans Pro Light"/>
              </a:rPr>
              <a:t>why they think </a:t>
            </a:r>
            <a:r>
              <a:rPr lang="en-US" spc="-10">
                <a:cs typeface="Source Sans Pro Light"/>
              </a:rPr>
              <a:t>that </a:t>
            </a:r>
            <a:r>
              <a:rPr lang="en-US">
                <a:cs typeface="Source Sans Pro Light"/>
              </a:rPr>
              <a:t>the virus they </a:t>
            </a:r>
            <a:r>
              <a:rPr lang="en-US" spc="-5">
                <a:cs typeface="Source Sans Pro Light"/>
              </a:rPr>
              <a:t>have </a:t>
            </a:r>
            <a:r>
              <a:rPr lang="en-US">
                <a:cs typeface="Source Sans Pro Light"/>
              </a:rPr>
              <a:t>chosen is the </a:t>
            </a:r>
            <a:r>
              <a:rPr lang="en-US" spc="-10">
                <a:cs typeface="Source Sans Pro Light"/>
              </a:rPr>
              <a:t>best  </a:t>
            </a:r>
            <a:r>
              <a:rPr lang="en-US">
                <a:cs typeface="Source Sans Pro Light"/>
              </a:rPr>
              <a:t>one.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400">
              <a:cs typeface="Times New Roman"/>
            </a:endParaRPr>
          </a:p>
          <a:p>
            <a:pPr marL="12700" marR="5715" algn="just">
              <a:lnSpc>
                <a:spcPct val="118100"/>
              </a:lnSpc>
            </a:pPr>
            <a:r>
              <a:rPr lang="en-US" spc="-10">
                <a:cs typeface="Source Sans Pro Light"/>
              </a:rPr>
              <a:t>Award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group </a:t>
            </a:r>
            <a:r>
              <a:rPr lang="en-US">
                <a:cs typeface="Source Sans Pro Light"/>
              </a:rPr>
              <a:t>(or </a:t>
            </a:r>
            <a:r>
              <a:rPr lang="en-US" spc="-5">
                <a:cs typeface="Source Sans Pro Light"/>
              </a:rPr>
              <a:t>student) </a:t>
            </a:r>
            <a:r>
              <a:rPr lang="en-US">
                <a:cs typeface="Source Sans Pro Light"/>
              </a:rPr>
              <a:t>whose virus won with the title of </a:t>
            </a:r>
            <a:r>
              <a:rPr lang="en-US" b="1">
                <a:cs typeface="Source Sans Pro"/>
              </a:rPr>
              <a:t>“The </a:t>
            </a:r>
            <a:r>
              <a:rPr lang="en-US" b="1" spc="-10">
                <a:cs typeface="Source Sans Pro"/>
              </a:rPr>
              <a:t>most </a:t>
            </a:r>
            <a:r>
              <a:rPr lang="en-US" b="1">
                <a:cs typeface="Source Sans Pro"/>
              </a:rPr>
              <a:t>evil </a:t>
            </a:r>
            <a:r>
              <a:rPr lang="en-US" b="1" spc="-5">
                <a:cs typeface="Source Sans Pro"/>
              </a:rPr>
              <a:t>scientist </a:t>
            </a:r>
            <a:r>
              <a:rPr lang="en-US" b="1">
                <a:cs typeface="Source Sans Pro"/>
              </a:rPr>
              <a:t>of the  </a:t>
            </a:r>
            <a:r>
              <a:rPr lang="en-US" b="1" spc="-5">
                <a:cs typeface="Source Sans Pro"/>
              </a:rPr>
              <a:t>council”</a:t>
            </a:r>
            <a:r>
              <a:rPr lang="en-US" b="1" spc="-5">
                <a:cs typeface="Source Sans Pro Light"/>
              </a:rPr>
              <a:t>. </a:t>
            </a:r>
            <a:r>
              <a:rPr lang="en-US" spc="-15">
                <a:cs typeface="Source Sans Pro Light"/>
              </a:rPr>
              <a:t>You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even </a:t>
            </a:r>
            <a:r>
              <a:rPr lang="en-US" spc="-10">
                <a:cs typeface="Source Sans Pro Light"/>
              </a:rPr>
              <a:t>make a badge </a:t>
            </a:r>
            <a:r>
              <a:rPr lang="en-US" spc="-5">
                <a:cs typeface="Source Sans Pro Light"/>
              </a:rPr>
              <a:t>as </a:t>
            </a:r>
            <a:r>
              <a:rPr lang="en-US" spc="-10">
                <a:cs typeface="Source Sans Pro Light"/>
              </a:rPr>
              <a:t>a</a:t>
            </a:r>
            <a:r>
              <a:rPr lang="en-US" spc="6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prize.</a:t>
            </a:r>
            <a:endParaRPr lang="en-US">
              <a:cs typeface="Source Sans Pr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741BA-24C2-4459-9E48-4165857EA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2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9886156" cy="828000"/>
            <a:chOff x="-776065" y="8642689"/>
            <a:chExt cx="4837090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624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74700"/>
            <a:ext cx="1501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6.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– How do </a:t>
            </a:r>
            <a:r>
              <a:rPr lang="en-US" sz="2800" spc="5">
                <a:solidFill>
                  <a:srgbClr val="FFFFFF"/>
                </a:solidFill>
                <a:cs typeface="Source Sans Pro Light"/>
              </a:rPr>
              <a:t>they</a:t>
            </a:r>
            <a:r>
              <a:rPr lang="en-US" sz="2800" spc="-3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transfer?</a:t>
            </a:r>
            <a:endParaRPr lang="en-US" sz="280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1199" cy="895950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lang="en-US" b="1" spc="-15">
                <a:cs typeface="Source Sans Pro"/>
              </a:rPr>
              <a:t>Tools</a:t>
            </a:r>
            <a:endParaRPr lang="en-US" b="1">
              <a:cs typeface="Source Sans Pro"/>
            </a:endParaRPr>
          </a:p>
          <a:p>
            <a:pPr marL="12700" marR="5080">
              <a:lnSpc>
                <a:spcPct val="118100"/>
              </a:lnSpc>
            </a:pPr>
            <a:r>
              <a:rPr lang="en-US" spc="-10">
                <a:cs typeface="Source Sans Pro Light"/>
              </a:rPr>
              <a:t>Plastic </a:t>
            </a:r>
            <a:r>
              <a:rPr lang="en-US">
                <a:cs typeface="Source Sans Pro Light"/>
              </a:rPr>
              <a:t>cups </a:t>
            </a:r>
            <a:r>
              <a:rPr lang="en-US" spc="-10">
                <a:cs typeface="Source Sans Pro Light"/>
              </a:rPr>
              <a:t>based </a:t>
            </a:r>
            <a:r>
              <a:rPr lang="en-US">
                <a:cs typeface="Source Sans Pro Light"/>
              </a:rPr>
              <a:t>on the </a:t>
            </a:r>
            <a:r>
              <a:rPr lang="en-US" spc="-5">
                <a:cs typeface="Source Sans Pro Light"/>
              </a:rPr>
              <a:t>amount </a:t>
            </a:r>
            <a:r>
              <a:rPr lang="en-US">
                <a:cs typeface="Source Sans Pro Light"/>
              </a:rPr>
              <a:t>of </a:t>
            </a:r>
            <a:r>
              <a:rPr lang="en-US" spc="-5">
                <a:cs typeface="Source Sans Pro Light"/>
              </a:rPr>
              <a:t>students </a:t>
            </a:r>
            <a:r>
              <a:rPr lang="en-US">
                <a:cs typeface="Source Sans Pro Light"/>
              </a:rPr>
              <a:t>(even </a:t>
            </a:r>
            <a:r>
              <a:rPr lang="en-US" spc="-5">
                <a:cs typeface="Source Sans Pro Light"/>
              </a:rPr>
              <a:t>number), distilled </a:t>
            </a:r>
            <a:r>
              <a:rPr lang="en-US" spc="-20">
                <a:cs typeface="Source Sans Pro Light"/>
              </a:rPr>
              <a:t>water, </a:t>
            </a:r>
            <a:r>
              <a:rPr lang="en-US" spc="-5">
                <a:cs typeface="Source Sans Pro Light"/>
              </a:rPr>
              <a:t>disposable </a:t>
            </a:r>
            <a:r>
              <a:rPr lang="en-US" spc="-10">
                <a:cs typeface="Source Sans Pro Light"/>
              </a:rPr>
              <a:t>pipette </a:t>
            </a:r>
            <a:r>
              <a:rPr lang="en-US">
                <a:cs typeface="Source Sans Pro Light"/>
              </a:rPr>
              <a:t>or  eye-dropper with </a:t>
            </a:r>
            <a:r>
              <a:rPr lang="en-US" spc="-5">
                <a:cs typeface="Source Sans Pro Light"/>
              </a:rPr>
              <a:t>phenolphthalein </a:t>
            </a:r>
            <a:r>
              <a:rPr lang="en-US">
                <a:cs typeface="Source Sans Pro Light"/>
              </a:rPr>
              <a:t>solution, 1 </a:t>
            </a:r>
            <a:r>
              <a:rPr lang="en-US" spc="-10">
                <a:cs typeface="Source Sans Pro Light"/>
              </a:rPr>
              <a:t>teaspoon </a:t>
            </a:r>
            <a:r>
              <a:rPr lang="en-US">
                <a:cs typeface="Source Sans Pro Light"/>
              </a:rPr>
              <a:t>of sodium </a:t>
            </a:r>
            <a:r>
              <a:rPr lang="en-US" spc="-10">
                <a:cs typeface="Source Sans Pro Light"/>
              </a:rPr>
              <a:t>carbonate </a:t>
            </a:r>
            <a:r>
              <a:rPr lang="en-US" spc="-5">
                <a:cs typeface="Source Sans Pro Light"/>
              </a:rPr>
              <a:t>(=washing</a:t>
            </a:r>
            <a:r>
              <a:rPr lang="en-US" spc="6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soda).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469900" marR="435609" indent="-457200">
              <a:lnSpc>
                <a:spcPct val="104200"/>
              </a:lnSpc>
            </a:pPr>
            <a:r>
              <a:rPr lang="en-US" spc="-10">
                <a:cs typeface="Source Sans Pro"/>
              </a:rPr>
              <a:t>Note: </a:t>
            </a:r>
            <a:r>
              <a:rPr lang="en-US" i="1" spc="-5">
                <a:cs typeface="Source Sans Pro Light"/>
              </a:rPr>
              <a:t>For </a:t>
            </a:r>
            <a:r>
              <a:rPr lang="en-US" i="1">
                <a:cs typeface="Source Sans Pro Light"/>
              </a:rPr>
              <a:t>this </a:t>
            </a:r>
            <a:r>
              <a:rPr lang="en-US" i="1" spc="-5">
                <a:cs typeface="Source Sans Pro Light"/>
              </a:rPr>
              <a:t>exercise </a:t>
            </a:r>
            <a:r>
              <a:rPr lang="en-US" i="1">
                <a:cs typeface="Source Sans Pro Light"/>
              </a:rPr>
              <a:t>is </a:t>
            </a:r>
            <a:r>
              <a:rPr lang="en-US" i="1" spc="-5">
                <a:cs typeface="Source Sans Pro Light"/>
              </a:rPr>
              <a:t>required even numbers </a:t>
            </a:r>
            <a:r>
              <a:rPr lang="en-US" i="1">
                <a:cs typeface="Source Sans Pro Light"/>
              </a:rPr>
              <a:t>of </a:t>
            </a:r>
            <a:r>
              <a:rPr lang="en-US" i="1" spc="-5">
                <a:cs typeface="Source Sans Pro Light"/>
              </a:rPr>
              <a:t>students. </a:t>
            </a:r>
            <a:r>
              <a:rPr lang="en-US" i="1">
                <a:cs typeface="Source Sans Pro Light"/>
              </a:rPr>
              <a:t>If you have odd </a:t>
            </a:r>
            <a:r>
              <a:rPr lang="en-US" i="1" spc="-10">
                <a:cs typeface="Source Sans Pro Light"/>
              </a:rPr>
              <a:t>number, </a:t>
            </a:r>
            <a:r>
              <a:rPr lang="en-US" i="1">
                <a:cs typeface="Source Sans Pro Light"/>
              </a:rPr>
              <a:t>join the  activity</a:t>
            </a:r>
            <a:r>
              <a:rPr lang="en-US" i="1" spc="-5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too.</a:t>
            </a:r>
          </a:p>
          <a:p>
            <a:pPr marL="469900" marR="435609" indent="-457200">
              <a:lnSpc>
                <a:spcPct val="104200"/>
              </a:lnSpc>
            </a:pPr>
            <a:endParaRPr lang="en-US" i="1" spc="-10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10">
                <a:cs typeface="Source Sans Pro"/>
              </a:rPr>
              <a:t>Preparation</a:t>
            </a:r>
            <a:endParaRPr lang="en-US" b="1">
              <a:cs typeface="Source Sans Pro"/>
            </a:endParaRPr>
          </a:p>
          <a:p>
            <a:pPr marL="285750" indent="-285750">
              <a:lnSpc>
                <a:spcPct val="100000"/>
              </a:lnSpc>
              <a:spcBef>
                <a:spcPts val="985"/>
              </a:spcBef>
              <a:buFont typeface="Arial" panose="020B0604020202020204" pitchFamily="34" charset="0"/>
              <a:buChar char="•"/>
            </a:pPr>
            <a:r>
              <a:rPr lang="en-US" spc="-10">
                <a:cs typeface="Source Sans Pro Light"/>
              </a:rPr>
              <a:t>Prepare before </a:t>
            </a:r>
            <a:r>
              <a:rPr lang="en-US" spc="-5">
                <a:cs typeface="Source Sans Pro Light"/>
              </a:rPr>
              <a:t>class </a:t>
            </a:r>
            <a:r>
              <a:rPr lang="en-US">
                <a:cs typeface="Source Sans Pro Light"/>
              </a:rPr>
              <a:t>cups with </a:t>
            </a:r>
            <a:r>
              <a:rPr lang="en-US" spc="-15">
                <a:cs typeface="Source Sans Pro Light"/>
              </a:rPr>
              <a:t>water </a:t>
            </a:r>
            <a:r>
              <a:rPr lang="en-US">
                <a:cs typeface="Source Sans Pro Light"/>
              </a:rPr>
              <a:t>with the </a:t>
            </a:r>
            <a:r>
              <a:rPr lang="en-US" spc="-5">
                <a:cs typeface="Source Sans Pro Light"/>
              </a:rPr>
              <a:t>same</a:t>
            </a:r>
            <a:r>
              <a:rPr lang="en-US" spc="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amount.</a:t>
            </a:r>
            <a:endParaRPr lang="en-US" sz="2000">
              <a:cs typeface="Times New Roman"/>
            </a:endParaRPr>
          </a:p>
          <a:p>
            <a:pPr marL="2857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Put </a:t>
            </a:r>
            <a:r>
              <a:rPr lang="en-US">
                <a:cs typeface="Source Sans Pro Light"/>
              </a:rPr>
              <a:t>down </a:t>
            </a:r>
            <a:r>
              <a:rPr lang="en-US" spc="-10">
                <a:cs typeface="Source Sans Pro Light"/>
              </a:rPr>
              <a:t>to random </a:t>
            </a:r>
            <a:r>
              <a:rPr lang="en-US">
                <a:cs typeface="Source Sans Pro Light"/>
              </a:rPr>
              <a:t>two cups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scant </a:t>
            </a:r>
            <a:r>
              <a:rPr lang="en-US">
                <a:cs typeface="Source Sans Pro Light"/>
              </a:rPr>
              <a:t>spoon of sodium </a:t>
            </a:r>
            <a:r>
              <a:rPr lang="en-US" spc="-10">
                <a:cs typeface="Source Sans Pro Light"/>
              </a:rPr>
              <a:t>carbonate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mix it </a:t>
            </a:r>
            <a:r>
              <a:rPr lang="en-US" spc="-5">
                <a:cs typeface="Source Sans Pro Light"/>
              </a:rPr>
              <a:t>properly </a:t>
            </a:r>
            <a:r>
              <a:rPr lang="en-US">
                <a:cs typeface="Source Sans Pro Light"/>
              </a:rPr>
              <a:t>so  dissolve</a:t>
            </a:r>
            <a:r>
              <a:rPr lang="en-US" spc="-5">
                <a:cs typeface="Source Sans Pro Light"/>
              </a:rPr>
              <a:t> </a:t>
            </a:r>
            <a:r>
              <a:rPr lang="en-US" spc="5">
                <a:cs typeface="Source Sans Pro Light"/>
              </a:rPr>
              <a:t>it.</a:t>
            </a:r>
          </a:p>
          <a:p>
            <a:pPr marL="379730" marR="5080">
              <a:lnSpc>
                <a:spcPct val="100000"/>
              </a:lnSpc>
            </a:pPr>
            <a:endParaRPr lang="en-US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5">
                <a:cs typeface="Source Sans Pro"/>
              </a:rPr>
              <a:t>Instructions</a:t>
            </a:r>
            <a:endParaRPr lang="en-US" sz="2000" b="1">
              <a:cs typeface="Times New Roman"/>
            </a:endParaRPr>
          </a:p>
          <a:p>
            <a:pPr marL="12700" marR="5715" algn="just">
              <a:lnSpc>
                <a:spcPct val="100000"/>
              </a:lnSpc>
            </a:pPr>
            <a:r>
              <a:rPr lang="en-US" spc="-5">
                <a:cs typeface="Source Sans Pro Light"/>
              </a:rPr>
              <a:t>Have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students form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circle. </a:t>
            </a:r>
            <a:r>
              <a:rPr lang="en-US">
                <a:cs typeface="Source Sans Pro Light"/>
              </a:rPr>
              <a:t>Give </a:t>
            </a:r>
            <a:r>
              <a:rPr lang="en-US" spc="-10">
                <a:cs typeface="Source Sans Pro Light"/>
              </a:rPr>
              <a:t>each </a:t>
            </a:r>
            <a:r>
              <a:rPr lang="en-US" spc="-5">
                <a:cs typeface="Source Sans Pro Light"/>
              </a:rPr>
              <a:t>student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plastic </a:t>
            </a:r>
            <a:r>
              <a:rPr lang="en-US">
                <a:cs typeface="Source Sans Pro Light"/>
              </a:rPr>
              <a:t>cup with </a:t>
            </a:r>
            <a:r>
              <a:rPr lang="en-US" spc="-15">
                <a:cs typeface="Source Sans Pro Light"/>
              </a:rPr>
              <a:t>water </a:t>
            </a:r>
            <a:r>
              <a:rPr lang="en-US">
                <a:cs typeface="Source Sans Pro Light"/>
              </a:rPr>
              <a:t>in </a:t>
            </a:r>
            <a:r>
              <a:rPr lang="en-US" spc="5">
                <a:cs typeface="Source Sans Pro Light"/>
              </a:rPr>
              <a:t>it. Every </a:t>
            </a:r>
            <a:r>
              <a:rPr lang="en-US">
                <a:cs typeface="Source Sans Pro Light"/>
              </a:rPr>
              <a:t>cup is  </a:t>
            </a:r>
            <a:r>
              <a:rPr lang="en-US" spc="-5">
                <a:cs typeface="Source Sans Pro Light"/>
              </a:rPr>
              <a:t>numbered, therefore </a:t>
            </a:r>
            <a:r>
              <a:rPr lang="en-US" spc="10">
                <a:cs typeface="Source Sans Pro Light"/>
              </a:rPr>
              <a:t>every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will </a:t>
            </a:r>
            <a:r>
              <a:rPr lang="en-US" spc="-5">
                <a:cs typeface="Source Sans Pro Light"/>
              </a:rPr>
              <a:t>represent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number </a:t>
            </a:r>
            <a:r>
              <a:rPr lang="en-US">
                <a:cs typeface="Source Sans Pro Light"/>
              </a:rPr>
              <a:t>on the cup they </a:t>
            </a:r>
            <a:r>
              <a:rPr lang="en-US" spc="-5">
                <a:cs typeface="Source Sans Pro Light"/>
              </a:rPr>
              <a:t>received. </a:t>
            </a:r>
            <a:r>
              <a:rPr lang="en-US">
                <a:cs typeface="Source Sans Pro Light"/>
              </a:rPr>
              <a:t>This is  </a:t>
            </a:r>
            <a:r>
              <a:rPr lang="en-US" spc="-5">
                <a:cs typeface="Source Sans Pro Light"/>
              </a:rPr>
              <a:t>important as </a:t>
            </a:r>
            <a:r>
              <a:rPr lang="en-US">
                <a:cs typeface="Source Sans Pro Light"/>
              </a:rPr>
              <a:t>you will derive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odd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even</a:t>
            </a:r>
            <a:r>
              <a:rPr lang="en-US" spc="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ones.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00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pc="5">
                <a:cs typeface="Source Sans Pro Light"/>
              </a:rPr>
              <a:t>Every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should </a:t>
            </a:r>
            <a:r>
              <a:rPr lang="en-US" spc="-5">
                <a:cs typeface="Source Sans Pro Light"/>
              </a:rPr>
              <a:t>exchange </a:t>
            </a:r>
            <a:r>
              <a:rPr lang="en-US">
                <a:cs typeface="Source Sans Pro Light"/>
              </a:rPr>
              <a:t>the </a:t>
            </a:r>
            <a:r>
              <a:rPr lang="en-US" spc="-20">
                <a:cs typeface="Source Sans Pro Light"/>
              </a:rPr>
              <a:t>cup’s </a:t>
            </a:r>
            <a:r>
              <a:rPr lang="en-US" spc="-10">
                <a:cs typeface="Source Sans Pro Light"/>
              </a:rPr>
              <a:t>content </a:t>
            </a:r>
            <a:r>
              <a:rPr lang="en-US">
                <a:cs typeface="Source Sans Pro Light"/>
              </a:rPr>
              <a:t>with their </a:t>
            </a:r>
            <a:r>
              <a:rPr lang="en-US" spc="-5">
                <a:cs typeface="Source Sans Pro Light"/>
              </a:rPr>
              <a:t>classmates. Student </a:t>
            </a:r>
            <a:r>
              <a:rPr lang="en-US">
                <a:cs typeface="Source Sans Pro Light"/>
              </a:rPr>
              <a:t>pours </a:t>
            </a:r>
            <a:r>
              <a:rPr lang="en-US" spc="-5">
                <a:cs typeface="Source Sans Pro Light"/>
              </a:rPr>
              <a:t>all </a:t>
            </a:r>
            <a:r>
              <a:rPr lang="en-US">
                <a:cs typeface="Source Sans Pro Light"/>
              </a:rPr>
              <a:t>of the  </a:t>
            </a:r>
            <a:r>
              <a:rPr lang="en-US" spc="-15">
                <a:cs typeface="Source Sans Pro Light"/>
              </a:rPr>
              <a:t>water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from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his/her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cup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into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classmate's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cup.</a:t>
            </a:r>
            <a:r>
              <a:rPr lang="en-US" spc="-35">
                <a:cs typeface="Source Sans Pro Light"/>
              </a:rPr>
              <a:t> </a:t>
            </a:r>
            <a:r>
              <a:rPr lang="en-US" spc="15">
                <a:cs typeface="Source Sans Pro Light"/>
              </a:rPr>
              <a:t>As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 spc="-15">
                <a:cs typeface="Source Sans Pro Light"/>
              </a:rPr>
              <a:t>water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mixes,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with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full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cup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will  pour</a:t>
            </a:r>
            <a:r>
              <a:rPr lang="en-US" spc="-5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half</a:t>
            </a:r>
            <a:r>
              <a:rPr lang="en-US" spc="-4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of</a:t>
            </a:r>
            <a:r>
              <a:rPr lang="en-US" spc="-4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contents</a:t>
            </a:r>
            <a:r>
              <a:rPr lang="en-US" spc="-4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back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into</a:t>
            </a:r>
            <a:r>
              <a:rPr lang="en-US" spc="-5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first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students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cup.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Students</a:t>
            </a:r>
            <a:r>
              <a:rPr lang="en-US" spc="-4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will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exchange</a:t>
            </a:r>
            <a:r>
              <a:rPr lang="en-US" spc="-5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their</a:t>
            </a:r>
            <a:r>
              <a:rPr lang="en-US" spc="-45">
                <a:cs typeface="Source Sans Pro Light"/>
              </a:rPr>
              <a:t> </a:t>
            </a:r>
            <a:r>
              <a:rPr lang="en-US" spc="-20">
                <a:cs typeface="Source Sans Pro Light"/>
              </a:rPr>
              <a:t>cup’s</a:t>
            </a:r>
            <a:r>
              <a:rPr lang="en-US" spc="-4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contents  </a:t>
            </a:r>
            <a:r>
              <a:rPr lang="en-US">
                <a:cs typeface="Source Sans Pro Light"/>
              </a:rPr>
              <a:t>in this</a:t>
            </a:r>
            <a:r>
              <a:rPr lang="en-US" spc="-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order: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>
              <a:cs typeface="Times New Roman"/>
            </a:endParaRPr>
          </a:p>
          <a:p>
            <a:pPr marR="5715" indent="303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Odd </a:t>
            </a:r>
            <a:r>
              <a:rPr lang="en-US" spc="-5">
                <a:cs typeface="Source Sans Pro Light"/>
              </a:rPr>
              <a:t>numbered </a:t>
            </a:r>
            <a:r>
              <a:rPr lang="en-US">
                <a:cs typeface="Source Sans Pro Light"/>
              </a:rPr>
              <a:t>cups – </a:t>
            </a:r>
            <a:r>
              <a:rPr lang="en-US" spc="-5">
                <a:cs typeface="Source Sans Pro Light"/>
              </a:rPr>
              <a:t>exchange </a:t>
            </a:r>
            <a:r>
              <a:rPr lang="en-US">
                <a:cs typeface="Source Sans Pro Light"/>
              </a:rPr>
              <a:t>with the </a:t>
            </a:r>
            <a:r>
              <a:rPr lang="en-US" spc="-5">
                <a:cs typeface="Source Sans Pro Light"/>
              </a:rPr>
              <a:t>first </a:t>
            </a:r>
            <a:r>
              <a:rPr lang="en-US" spc="-10">
                <a:cs typeface="Source Sans Pro Light"/>
              </a:rPr>
              <a:t>classmate </a:t>
            </a:r>
            <a:r>
              <a:rPr lang="en-US">
                <a:cs typeface="Source Sans Pro Light"/>
              </a:rPr>
              <a:t>on your right </a:t>
            </a:r>
            <a:r>
              <a:rPr lang="en-US" spc="-5">
                <a:cs typeface="Source Sans Pro Light"/>
              </a:rPr>
              <a:t>(Student </a:t>
            </a:r>
            <a:r>
              <a:rPr lang="en-US">
                <a:cs typeface="Source Sans Pro Light"/>
              </a:rPr>
              <a:t>1 with </a:t>
            </a:r>
            <a:r>
              <a:rPr lang="en-US" spc="-5">
                <a:cs typeface="Source Sans Pro Light"/>
              </a:rPr>
              <a:t>Student  </a:t>
            </a:r>
            <a:r>
              <a:rPr lang="en-US">
                <a:cs typeface="Source Sans Pro Light"/>
              </a:rPr>
              <a:t>2,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7 with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8</a:t>
            </a:r>
            <a:r>
              <a:rPr lang="en-US" spc="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etc.).</a:t>
            </a:r>
            <a:endParaRPr lang="en-US">
              <a:cs typeface="Source Sans Pro Light"/>
            </a:endParaRPr>
          </a:p>
          <a:p>
            <a:pPr marL="342900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2000">
              <a:cs typeface="Times New Roman"/>
            </a:endParaRPr>
          </a:p>
          <a:p>
            <a:pPr marR="5715" indent="303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Even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numbered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cups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–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exchange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with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third</a:t>
            </a:r>
            <a:r>
              <a:rPr lang="en-US" spc="-3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classmate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on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your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right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(Student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2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with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  </a:t>
            </a:r>
            <a:r>
              <a:rPr lang="en-US">
                <a:cs typeface="Source Sans Pro Light"/>
              </a:rPr>
              <a:t>5,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4 with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7</a:t>
            </a:r>
            <a:r>
              <a:rPr lang="en-US" spc="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etc.).</a:t>
            </a:r>
            <a:endParaRPr lang="en-US">
              <a:cs typeface="Source Sans Pro Ligh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>
              <a:cs typeface="Times New Roman"/>
            </a:endParaRPr>
          </a:p>
          <a:p>
            <a:pPr marR="6350" indent="303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Odd </a:t>
            </a:r>
            <a:r>
              <a:rPr lang="en-US" spc="-5">
                <a:cs typeface="Source Sans Pro Light"/>
              </a:rPr>
              <a:t>numbered </a:t>
            </a:r>
            <a:r>
              <a:rPr lang="en-US">
                <a:cs typeface="Source Sans Pro Light"/>
              </a:rPr>
              <a:t>cups – </a:t>
            </a:r>
            <a:r>
              <a:rPr lang="en-US" spc="-5">
                <a:cs typeface="Source Sans Pro Light"/>
              </a:rPr>
              <a:t>exchange </a:t>
            </a:r>
            <a:r>
              <a:rPr lang="en-US">
                <a:cs typeface="Source Sans Pro Light"/>
              </a:rPr>
              <a:t>with the </a:t>
            </a:r>
            <a:r>
              <a:rPr lang="en-US" spc="-5">
                <a:cs typeface="Source Sans Pro Light"/>
              </a:rPr>
              <a:t>third </a:t>
            </a:r>
            <a:r>
              <a:rPr lang="en-US">
                <a:cs typeface="Source Sans Pro Light"/>
              </a:rPr>
              <a:t>even </a:t>
            </a:r>
            <a:r>
              <a:rPr lang="en-US" spc="-5">
                <a:cs typeface="Source Sans Pro Light"/>
              </a:rPr>
              <a:t>number </a:t>
            </a:r>
            <a:r>
              <a:rPr lang="en-US">
                <a:cs typeface="Source Sans Pro Light"/>
              </a:rPr>
              <a:t>on your </a:t>
            </a:r>
            <a:r>
              <a:rPr lang="en-US" spc="-15">
                <a:cs typeface="Source Sans Pro Light"/>
              </a:rPr>
              <a:t>left </a:t>
            </a:r>
            <a:r>
              <a:rPr lang="en-US" spc="-5">
                <a:cs typeface="Source Sans Pro Light"/>
              </a:rPr>
              <a:t>(Student </a:t>
            </a:r>
            <a:r>
              <a:rPr lang="en-US">
                <a:cs typeface="Source Sans Pro Light"/>
              </a:rPr>
              <a:t>7 with 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2,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1 with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22 [when </a:t>
            </a:r>
            <a:r>
              <a:rPr lang="en-US" spc="-5">
                <a:cs typeface="Source Sans Pro Light"/>
              </a:rPr>
              <a:t>maximum amount </a:t>
            </a:r>
            <a:r>
              <a:rPr lang="en-US">
                <a:cs typeface="Source Sans Pro Light"/>
              </a:rPr>
              <a:t>of </a:t>
            </a:r>
            <a:r>
              <a:rPr lang="en-US" spc="-5">
                <a:cs typeface="Source Sans Pro Light"/>
              </a:rPr>
              <a:t>students </a:t>
            </a:r>
            <a:r>
              <a:rPr lang="en-US">
                <a:cs typeface="Source Sans Pro Light"/>
              </a:rPr>
              <a:t>is 26]</a:t>
            </a:r>
            <a:r>
              <a:rPr lang="en-US" spc="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etc.).</a:t>
            </a:r>
            <a:endParaRPr lang="en-US">
              <a:cs typeface="Source Sans Pro Light"/>
            </a:endParaRPr>
          </a:p>
          <a:p>
            <a:pPr marL="342900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2000">
              <a:cs typeface="Times New Roman"/>
            </a:endParaRPr>
          </a:p>
          <a:p>
            <a:pPr marL="2857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Select </a:t>
            </a:r>
            <a:r>
              <a:rPr lang="en-US">
                <a:cs typeface="Source Sans Pro Light"/>
              </a:rPr>
              <a:t>two </a:t>
            </a:r>
            <a:r>
              <a:rPr lang="en-US" spc="-10">
                <a:cs typeface="Source Sans Pro Light"/>
              </a:rPr>
              <a:t>random </a:t>
            </a:r>
            <a:r>
              <a:rPr lang="en-US" spc="-5">
                <a:cs typeface="Source Sans Pro Light"/>
              </a:rPr>
              <a:t>numbers (like </a:t>
            </a:r>
            <a:r>
              <a:rPr lang="en-US">
                <a:cs typeface="Source Sans Pro Light"/>
              </a:rPr>
              <a:t>3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16 – </a:t>
            </a:r>
            <a:r>
              <a:rPr lang="en-US" spc="-5">
                <a:cs typeface="Source Sans Pro Light"/>
              </a:rPr>
              <a:t>maximum number </a:t>
            </a:r>
            <a:r>
              <a:rPr lang="en-US">
                <a:cs typeface="Source Sans Pro Light"/>
              </a:rPr>
              <a:t>= </a:t>
            </a:r>
            <a:r>
              <a:rPr lang="en-US" spc="-5">
                <a:cs typeface="Source Sans Pro Light"/>
              </a:rPr>
              <a:t>amount </a:t>
            </a:r>
            <a:r>
              <a:rPr lang="en-US">
                <a:cs typeface="Source Sans Pro Light"/>
              </a:rPr>
              <a:t>of </a:t>
            </a:r>
            <a:r>
              <a:rPr lang="en-US" spc="-5">
                <a:cs typeface="Source Sans Pro Light"/>
              </a:rPr>
              <a:t>students) and ask  </a:t>
            </a:r>
            <a:r>
              <a:rPr lang="en-US">
                <a:cs typeface="Source Sans Pro Light"/>
              </a:rPr>
              <a:t>them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exchange </a:t>
            </a:r>
            <a:r>
              <a:rPr lang="en-US">
                <a:cs typeface="Source Sans Pro Light"/>
              </a:rPr>
              <a:t>the </a:t>
            </a:r>
            <a:r>
              <a:rPr lang="en-US" spc="-20">
                <a:cs typeface="Source Sans Pro Light"/>
              </a:rPr>
              <a:t>cup’s </a:t>
            </a:r>
            <a:r>
              <a:rPr lang="en-US" spc="-5">
                <a:cs typeface="Source Sans Pro Light"/>
              </a:rPr>
              <a:t>content. </a:t>
            </a:r>
            <a:r>
              <a:rPr lang="en-US" spc="-15">
                <a:cs typeface="Source Sans Pro Light"/>
              </a:rPr>
              <a:t>Repeat </a:t>
            </a:r>
            <a:r>
              <a:rPr lang="en-US">
                <a:cs typeface="Source Sans Pro Light"/>
              </a:rPr>
              <a:t>this </a:t>
            </a:r>
            <a:r>
              <a:rPr lang="en-US" spc="-10">
                <a:cs typeface="Source Sans Pro Light"/>
              </a:rPr>
              <a:t>process </a:t>
            </a:r>
            <a:r>
              <a:rPr lang="en-US" spc="-15">
                <a:cs typeface="Source Sans Pro Light"/>
              </a:rPr>
              <a:t>at least </a:t>
            </a:r>
            <a:r>
              <a:rPr lang="en-US">
                <a:cs typeface="Source Sans Pro Light"/>
              </a:rPr>
              <a:t>2 </a:t>
            </a:r>
            <a:r>
              <a:rPr lang="en-US" spc="-5">
                <a:cs typeface="Source Sans Pro Light"/>
              </a:rPr>
              <a:t>more</a:t>
            </a:r>
            <a:r>
              <a:rPr lang="en-US" spc="9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times.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400">
              <a:cs typeface="Times New Roman"/>
            </a:endParaRPr>
          </a:p>
          <a:p>
            <a:pPr marL="12700" marR="5715" algn="just">
              <a:lnSpc>
                <a:spcPct val="100000"/>
              </a:lnSpc>
            </a:pPr>
            <a:r>
              <a:rPr lang="en-US">
                <a:cs typeface="Source Sans Pro Light"/>
              </a:rPr>
              <a:t>Find out who is </a:t>
            </a:r>
            <a:r>
              <a:rPr lang="en-US" spc="-5">
                <a:cs typeface="Source Sans Pro Light"/>
              </a:rPr>
              <a:t>not </a:t>
            </a:r>
            <a:r>
              <a:rPr lang="en-US" spc="-10">
                <a:cs typeface="Source Sans Pro Light"/>
              </a:rPr>
              <a:t>infected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who is. </a:t>
            </a:r>
            <a:r>
              <a:rPr lang="en-US" spc="10">
                <a:cs typeface="Source Sans Pro Light"/>
              </a:rPr>
              <a:t>Ask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students </a:t>
            </a:r>
            <a:r>
              <a:rPr lang="en-US">
                <a:cs typeface="Source Sans Pro Light"/>
              </a:rPr>
              <a:t>if they </a:t>
            </a:r>
            <a:r>
              <a:rPr lang="en-US" spc="-5">
                <a:cs typeface="Source Sans Pro Light"/>
              </a:rPr>
              <a:t>remember </a:t>
            </a:r>
            <a:r>
              <a:rPr lang="en-US">
                <a:cs typeface="Source Sans Pro Light"/>
              </a:rPr>
              <a:t>with whom they  </a:t>
            </a:r>
            <a:r>
              <a:rPr lang="en-US" spc="-5">
                <a:cs typeface="Source Sans Pro Light"/>
              </a:rPr>
              <a:t>exchanged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their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fluids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if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they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can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guess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a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specific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source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of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virus.</a:t>
            </a:r>
            <a:r>
              <a:rPr lang="en-US" spc="-20">
                <a:cs typeface="Source Sans Pro Light"/>
              </a:rPr>
              <a:t> </a:t>
            </a:r>
            <a:r>
              <a:rPr lang="en-US" spc="-25">
                <a:cs typeface="Source Sans Pro Light"/>
              </a:rPr>
              <a:t>Talk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about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how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prevent  from </a:t>
            </a:r>
            <a:r>
              <a:rPr lang="en-US" spc="-10">
                <a:cs typeface="Source Sans Pro Light"/>
              </a:rPr>
              <a:t>getting 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from </a:t>
            </a:r>
            <a:r>
              <a:rPr lang="en-US">
                <a:cs typeface="Source Sans Pro Light"/>
              </a:rPr>
              <a:t>someone or how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prevent from spreading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(coughing into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hand,  </a:t>
            </a:r>
            <a:r>
              <a:rPr lang="en-US">
                <a:cs typeface="Source Sans Pro Light"/>
              </a:rPr>
              <a:t>sneezing </a:t>
            </a:r>
            <a:r>
              <a:rPr lang="en-US" spc="-5">
                <a:cs typeface="Source Sans Pro Light"/>
              </a:rPr>
              <a:t>into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tissue </a:t>
            </a:r>
            <a:r>
              <a:rPr lang="en-US" spc="-5">
                <a:cs typeface="Source Sans Pro Light"/>
              </a:rPr>
              <a:t>and not into </a:t>
            </a:r>
            <a:r>
              <a:rPr lang="en-US" spc="-10">
                <a:cs typeface="Source Sans Pro Light"/>
              </a:rPr>
              <a:t>a handkerchief, </a:t>
            </a:r>
            <a:r>
              <a:rPr lang="en-US" spc="-5">
                <a:cs typeface="Source Sans Pro Light"/>
              </a:rPr>
              <a:t>not touching </a:t>
            </a:r>
            <a:r>
              <a:rPr lang="en-US">
                <a:cs typeface="Source Sans Pro Light"/>
              </a:rPr>
              <a:t>used needles on </a:t>
            </a:r>
            <a:r>
              <a:rPr lang="en-US" spc="-10">
                <a:cs typeface="Source Sans Pro Light"/>
              </a:rPr>
              <a:t>streets</a:t>
            </a:r>
            <a:r>
              <a:rPr lang="en-US" spc="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etc.).</a:t>
            </a:r>
            <a:endParaRPr lang="en-US">
              <a:cs typeface="Source Sans Pro Light"/>
            </a:endParaRPr>
          </a:p>
          <a:p>
            <a:pPr marL="469900" marR="435609" indent="-457200">
              <a:lnSpc>
                <a:spcPct val="104200"/>
              </a:lnSpc>
            </a:pPr>
            <a:endParaRPr lang="en-US">
              <a:cs typeface="Source Sans Pro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9BC810-BCFE-4CA5-AF50-4CBCF5D620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272" y="9889866"/>
            <a:ext cx="856461" cy="4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9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at is a virus_tf78104741" id="{F41455D0-318E-4830-999E-F58477E69777}" vid="{11D173C9-935D-450A-9A98-C9569F6DA2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What is a virus</Template>
  <TotalTime>0</TotalTime>
  <Words>2165</Words>
  <Application>Microsoft Office PowerPoint</Application>
  <PresentationFormat>Custom</PresentationFormat>
  <Paragraphs>140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</dc:creator>
  <cp:lastModifiedBy>Mohamed</cp:lastModifiedBy>
  <cp:revision>1</cp:revision>
  <dcterms:created xsi:type="dcterms:W3CDTF">2021-03-05T18:29:14Z</dcterms:created>
  <dcterms:modified xsi:type="dcterms:W3CDTF">2021-03-05T18:29:23Z</dcterms:modified>
</cp:coreProperties>
</file>